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86511" y="6199632"/>
            <a:ext cx="1307592" cy="377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948671" y="6217920"/>
            <a:ext cx="1962912" cy="355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439" y="1436573"/>
            <a:ext cx="11215471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8582914" y="1793874"/>
            <a:ext cx="3096259" cy="4218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6374" y="517347"/>
            <a:ext cx="3123565" cy="329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1175" y="2436495"/>
            <a:ext cx="11179175" cy="3930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1439" y="6554119"/>
            <a:ext cx="2611120" cy="11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524742" y="6533343"/>
            <a:ext cx="2044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Relationship Id="rId3" Type="http://schemas.openxmlformats.org/officeDocument/2006/relationships/hyperlink" Target="https://cloudplatform.sap.com/capabilities/product-info.SAP-Cloud-Platform-SAP-HANA-service.cca998f4-97ca-4b81-8c45-9b5bc8588776.html" TargetMode="External"/><Relationship Id="rId4" Type="http://schemas.openxmlformats.org/officeDocument/2006/relationships/hyperlink" Target="https://help.sap.com/viewer/p/HANA_SERVICE" TargetMode="Externa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open@sap.com" TargetMode="External"/><Relationship Id="rId3" Type="http://schemas.openxmlformats.org/officeDocument/2006/relationships/hyperlink" Target="mailto:en@sap.com" TargetMode="Externa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ap.com/corporate-en/legal/copyright/index.epx" TargetMode="External"/><Relationship Id="rId3" Type="http://schemas.openxmlformats.org/officeDocument/2006/relationships/hyperlink" Target="https://www.sap.com/registration/contact.html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22.png"/><Relationship Id="rId5" Type="http://schemas.openxmlformats.org/officeDocument/2006/relationships/image" Target="../media/image62.png"/><Relationship Id="rId6" Type="http://schemas.openxmlformats.org/officeDocument/2006/relationships/image" Target="../media/image49.png"/><Relationship Id="rId7" Type="http://schemas.openxmlformats.org/officeDocument/2006/relationships/image" Target="../media/image63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65.png"/><Relationship Id="rId4" Type="http://schemas.openxmlformats.org/officeDocument/2006/relationships/image" Target="../media/image29.png"/><Relationship Id="rId5" Type="http://schemas.openxmlformats.org/officeDocument/2006/relationships/image" Target="../media/image48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sap.com/webide" TargetMode="External"/><Relationship Id="rId3" Type="http://schemas.openxmlformats.org/officeDocument/2006/relationships/hyperlink" Target="https://www.sapstore.com/solutions/60009/SAP-Web-IDE" TargetMode="External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27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help.sap.com/viewer/p/SAP_Web_IDE" TargetMode="External"/><Relationship Id="rId3" Type="http://schemas.openxmlformats.org/officeDocument/2006/relationships/hyperlink" Target="https://www.sap.com/developer/topics/sap-webide.html" TargetMode="External"/><Relationship Id="rId4" Type="http://schemas.openxmlformats.org/officeDocument/2006/relationships/hyperlink" Target="https://cloudplatform.sap.com/index.html" TargetMode="External"/><Relationship Id="rId5" Type="http://schemas.openxmlformats.org/officeDocument/2006/relationships/hyperlink" Target="https://answers.sap.com/tags/73554900100700001351" TargetMode="External"/><Relationship Id="rId6" Type="http://schemas.openxmlformats.org/officeDocument/2006/relationships/image" Target="../media/image72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open@sap.com" TargetMode="External"/><Relationship Id="rId3" Type="http://schemas.openxmlformats.org/officeDocument/2006/relationships/hyperlink" Target="mailto:en@sap.com" TargetMode="Externa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ap.com/corporate-en/legal/copyright/index.epx" TargetMode="External"/><Relationship Id="rId3" Type="http://schemas.openxmlformats.org/officeDocument/2006/relationships/hyperlink" Target="https://www.sap.com/registration/contact.html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Relationship Id="rId3" Type="http://schemas.openxmlformats.org/officeDocument/2006/relationships/image" Target="../media/image74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Relationship Id="rId3" Type="http://schemas.openxmlformats.org/officeDocument/2006/relationships/image" Target="../media/image76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Relationship Id="rId3" Type="http://schemas.openxmlformats.org/officeDocument/2006/relationships/image" Target="../media/image78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sapui5.hana.ondemand.com/sdk/" TargetMode="External"/><Relationship Id="rId3" Type="http://schemas.openxmlformats.org/officeDocument/2006/relationships/hyperlink" Target="http://sap.github.io/openui5/" TargetMode="External"/><Relationship Id="rId4" Type="http://schemas.openxmlformats.org/officeDocument/2006/relationships/hyperlink" Target="https://www.sap.com/developer/topics/sap-webide.html" TargetMode="External"/><Relationship Id="rId5" Type="http://schemas.openxmlformats.org/officeDocument/2006/relationships/hyperlink" Target="https://answers.sap.com/tags/73554900100700001351" TargetMode="External"/><Relationship Id="rId6" Type="http://schemas.openxmlformats.org/officeDocument/2006/relationships/hyperlink" Target="https://cloudplatform.sap.com/index.html" TargetMode="External"/><Relationship Id="rId7" Type="http://schemas.openxmlformats.org/officeDocument/2006/relationships/hyperlink" Target="https://account.hanatrial.ondemand.com/" TargetMode="External"/><Relationship Id="rId8" Type="http://schemas.openxmlformats.org/officeDocument/2006/relationships/hyperlink" Target="https://help.sap.com/viewer/825270ffffe74d9f988a0f0066ad59f0/CF/en-US/0221845d73ad403ab2852142f3179177.html" TargetMode="External"/><Relationship Id="rId9" Type="http://schemas.openxmlformats.org/officeDocument/2006/relationships/image" Target="../media/image72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open@sap.com" TargetMode="External"/><Relationship Id="rId3" Type="http://schemas.openxmlformats.org/officeDocument/2006/relationships/hyperlink" Target="mailto:en@sap.com" TargetMode="Externa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ap.com/corporate-en/legal/copyright/index.epx" TargetMode="External"/><Relationship Id="rId3" Type="http://schemas.openxmlformats.org/officeDocument/2006/relationships/hyperlink" Target="https://www.sap.com/registration/contact.html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6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g"/><Relationship Id="rId3" Type="http://schemas.openxmlformats.org/officeDocument/2006/relationships/hyperlink" Target="https://gruntjs.com/plugins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sap.com/developer/topics/sap-webide.html" TargetMode="External"/><Relationship Id="rId3" Type="http://schemas.openxmlformats.org/officeDocument/2006/relationships/hyperlink" Target="https://answers.sap.com/tags/73554900100700001351" TargetMode="External"/><Relationship Id="rId4" Type="http://schemas.openxmlformats.org/officeDocument/2006/relationships/hyperlink" Target="https://cloudplatform.sap.com/index.html" TargetMode="External"/><Relationship Id="rId5" Type="http://schemas.openxmlformats.org/officeDocument/2006/relationships/hyperlink" Target="https://account.hanatrial.ondemand.com/" TargetMode="External"/><Relationship Id="rId6" Type="http://schemas.openxmlformats.org/officeDocument/2006/relationships/hyperlink" Target="https://help.sap.com/viewer/65de2977205c403bbc107264b8eccf4b/Cloud/en-US/c4f0d850b6ba46089a76d53ab805c9e6.html" TargetMode="External"/><Relationship Id="rId7" Type="http://schemas.openxmlformats.org/officeDocument/2006/relationships/image" Target="../media/image72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open@sap.com" TargetMode="Externa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ap.com/corporate-en/legal/copyright/index.epx" TargetMode="External"/><Relationship Id="rId3" Type="http://schemas.openxmlformats.org/officeDocument/2006/relationships/hyperlink" Target="https://www.sap.com/registration/contact.html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02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036" y="6201155"/>
            <a:ext cx="1306068" cy="376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948671" y="6217920"/>
            <a:ext cx="1964435" cy="355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75336" y="3660920"/>
            <a:ext cx="11533505" cy="106426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2800" spc="-15">
                <a:latin typeface="Arial"/>
                <a:cs typeface="Arial"/>
              </a:rPr>
              <a:t>Week </a:t>
            </a:r>
            <a:r>
              <a:rPr dirty="0" sz="2800" spc="-5">
                <a:latin typeface="Arial"/>
                <a:cs typeface="Arial"/>
              </a:rPr>
              <a:t>2: </a:t>
            </a:r>
            <a:r>
              <a:rPr dirty="0" sz="2800" spc="-70">
                <a:latin typeface="Arial"/>
                <a:cs typeface="Arial"/>
              </a:rPr>
              <a:t>Your </a:t>
            </a:r>
            <a:r>
              <a:rPr dirty="0" sz="2800" spc="-5">
                <a:latin typeface="Arial"/>
                <a:cs typeface="Arial"/>
              </a:rPr>
              <a:t>First Cloud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 spc="-5">
                <a:latin typeface="Arial"/>
                <a:cs typeface="Arial"/>
              </a:rPr>
              <a:t>Application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3600" b="1">
                <a:solidFill>
                  <a:srgbClr val="EFAB00"/>
                </a:solidFill>
                <a:latin typeface="Arial"/>
                <a:cs typeface="Arial"/>
              </a:rPr>
              <a:t>Unit </a:t>
            </a:r>
            <a:r>
              <a:rPr dirty="0" sz="3600" spc="-5" b="1">
                <a:solidFill>
                  <a:srgbClr val="EFAB00"/>
                </a:solidFill>
                <a:latin typeface="Arial"/>
                <a:cs typeface="Arial"/>
              </a:rPr>
              <a:t>1: </a:t>
            </a:r>
            <a:r>
              <a:rPr dirty="0" sz="3600" b="1">
                <a:solidFill>
                  <a:srgbClr val="EFAB00"/>
                </a:solidFill>
                <a:latin typeface="Arial"/>
                <a:cs typeface="Arial"/>
              </a:rPr>
              <a:t>Using the SAP HANA </a:t>
            </a:r>
            <a:r>
              <a:rPr dirty="0" sz="3600" spc="-5" b="1">
                <a:solidFill>
                  <a:srgbClr val="EFAB00"/>
                </a:solidFill>
                <a:latin typeface="Arial"/>
                <a:cs typeface="Arial"/>
              </a:rPr>
              <a:t>Service as a</a:t>
            </a:r>
            <a:r>
              <a:rPr dirty="0" sz="3600" spc="-26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EFAB00"/>
                </a:solidFill>
                <a:latin typeface="Arial"/>
                <a:cs typeface="Arial"/>
              </a:rPr>
              <a:t>Datasource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5048" cy="343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31630" y="262890"/>
            <a:ext cx="2433955" cy="612775"/>
          </a:xfrm>
          <a:custGeom>
            <a:avLst/>
            <a:gdLst/>
            <a:ahLst/>
            <a:cxnLst/>
            <a:rect l="l" t="t" r="r" b="b"/>
            <a:pathLst>
              <a:path w="2433954" h="612775">
                <a:moveTo>
                  <a:pt x="0" y="102107"/>
                </a:moveTo>
                <a:lnTo>
                  <a:pt x="8024" y="62364"/>
                </a:lnTo>
                <a:lnTo>
                  <a:pt x="29908" y="29908"/>
                </a:lnTo>
                <a:lnTo>
                  <a:pt x="62364" y="8024"/>
                </a:lnTo>
                <a:lnTo>
                  <a:pt x="102108" y="0"/>
                </a:lnTo>
                <a:lnTo>
                  <a:pt x="2331720" y="0"/>
                </a:lnTo>
                <a:lnTo>
                  <a:pt x="2371463" y="8024"/>
                </a:lnTo>
                <a:lnTo>
                  <a:pt x="2403919" y="29908"/>
                </a:lnTo>
                <a:lnTo>
                  <a:pt x="2425803" y="62364"/>
                </a:lnTo>
                <a:lnTo>
                  <a:pt x="2433828" y="102107"/>
                </a:lnTo>
                <a:lnTo>
                  <a:pt x="2433828" y="510539"/>
                </a:lnTo>
                <a:lnTo>
                  <a:pt x="2425803" y="550283"/>
                </a:lnTo>
                <a:lnTo>
                  <a:pt x="2403919" y="582739"/>
                </a:lnTo>
                <a:lnTo>
                  <a:pt x="2371463" y="604623"/>
                </a:lnTo>
                <a:lnTo>
                  <a:pt x="2331720" y="612647"/>
                </a:lnTo>
                <a:lnTo>
                  <a:pt x="102108" y="612647"/>
                </a:lnTo>
                <a:lnTo>
                  <a:pt x="62364" y="604623"/>
                </a:lnTo>
                <a:lnTo>
                  <a:pt x="29908" y="582739"/>
                </a:lnTo>
                <a:lnTo>
                  <a:pt x="8024" y="550283"/>
                </a:lnTo>
                <a:lnTo>
                  <a:pt x="0" y="510539"/>
                </a:lnTo>
                <a:lnTo>
                  <a:pt x="0" y="102107"/>
                </a:lnTo>
                <a:close/>
              </a:path>
            </a:pathLst>
          </a:custGeom>
          <a:ln w="19812">
            <a:solidFill>
              <a:srgbClr val="EFA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847580" y="429260"/>
            <a:ext cx="16929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7E7E7E"/>
                </a:solidFill>
                <a:latin typeface="Arial"/>
                <a:cs typeface="Arial"/>
              </a:rPr>
              <a:t>Additional</a:t>
            </a:r>
            <a:r>
              <a:rPr dirty="0" sz="1600" spc="-5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Arial"/>
                <a:cs typeface="Arial"/>
              </a:rPr>
              <a:t>Material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23831" y="350520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5">
                <a:moveTo>
                  <a:pt x="363220" y="0"/>
                </a:moveTo>
                <a:lnTo>
                  <a:pt x="72644" y="0"/>
                </a:lnTo>
                <a:lnTo>
                  <a:pt x="44362" y="5707"/>
                </a:lnTo>
                <a:lnTo>
                  <a:pt x="21272" y="21272"/>
                </a:lnTo>
                <a:lnTo>
                  <a:pt x="5707" y="44362"/>
                </a:lnTo>
                <a:lnTo>
                  <a:pt x="0" y="72643"/>
                </a:lnTo>
                <a:lnTo>
                  <a:pt x="0" y="363219"/>
                </a:lnTo>
                <a:lnTo>
                  <a:pt x="5707" y="391501"/>
                </a:lnTo>
                <a:lnTo>
                  <a:pt x="21272" y="414591"/>
                </a:lnTo>
                <a:lnTo>
                  <a:pt x="44362" y="430156"/>
                </a:lnTo>
                <a:lnTo>
                  <a:pt x="72644" y="435863"/>
                </a:lnTo>
                <a:lnTo>
                  <a:pt x="363220" y="435863"/>
                </a:lnTo>
                <a:lnTo>
                  <a:pt x="391501" y="430156"/>
                </a:lnTo>
                <a:lnTo>
                  <a:pt x="414591" y="414591"/>
                </a:lnTo>
                <a:lnTo>
                  <a:pt x="430156" y="391501"/>
                </a:lnTo>
                <a:lnTo>
                  <a:pt x="435864" y="363219"/>
                </a:lnTo>
                <a:lnTo>
                  <a:pt x="435864" y="72643"/>
                </a:lnTo>
                <a:lnTo>
                  <a:pt x="430156" y="44362"/>
                </a:lnTo>
                <a:lnTo>
                  <a:pt x="414591" y="21272"/>
                </a:lnTo>
                <a:lnTo>
                  <a:pt x="391501" y="5707"/>
                </a:lnTo>
                <a:lnTo>
                  <a:pt x="363220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479406" y="371347"/>
            <a:ext cx="1301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18347" y="1638300"/>
            <a:ext cx="3564636" cy="470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05764" y="243078"/>
            <a:ext cx="4744720" cy="603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Using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the SAP </a:t>
            </a: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HANA Service as a</a:t>
            </a:r>
            <a:r>
              <a:rPr dirty="0" sz="1800" spc="-1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Datasource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z="2000" b="1">
                <a:latin typeface="Arial"/>
                <a:cs typeface="Arial"/>
              </a:rPr>
              <a:t>Further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reading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7347" y="1617345"/>
            <a:ext cx="5959475" cy="1169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SzPct val="80000"/>
              <a:buChar char="•"/>
              <a:tabLst>
                <a:tab pos="354965" algn="l"/>
                <a:tab pos="355600" algn="l"/>
              </a:tabLst>
            </a:pPr>
            <a:r>
              <a:rPr dirty="0" u="heavy" sz="20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SAP </a:t>
            </a: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Cloud Platform </a:t>
            </a:r>
            <a:r>
              <a:rPr dirty="0" u="heavy" sz="2000" spc="-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Web </a:t>
            </a: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site: </a:t>
            </a:r>
            <a:r>
              <a:rPr dirty="0" u="heavy" sz="20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SAP </a:t>
            </a: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HANA</a:t>
            </a:r>
            <a:r>
              <a:rPr dirty="0" u="heavy" sz="2000" spc="-254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service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800"/>
              </a:spcBef>
              <a:buClr>
                <a:srgbClr val="EFAB00"/>
              </a:buClr>
              <a:buSzPct val="80000"/>
              <a:buChar char="•"/>
              <a:tabLst>
                <a:tab pos="354965" algn="l"/>
                <a:tab pos="355600" algn="l"/>
              </a:tabLst>
            </a:pPr>
            <a:r>
              <a:rPr dirty="0" u="heavy" sz="20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4"/>
              </a:rPr>
              <a:t>SAP </a:t>
            </a: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4"/>
              </a:rPr>
              <a:t>Cloud Platform documentation – SAP</a:t>
            </a:r>
            <a:r>
              <a:rPr dirty="0" u="heavy" sz="2000" spc="-17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4"/>
              </a:rPr>
              <a:t>HANA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4"/>
              </a:rPr>
              <a:t>service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13776" y="1636776"/>
            <a:ext cx="3564635" cy="4709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05764" y="243078"/>
            <a:ext cx="47447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Using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the SAP </a:t>
            </a: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HANA Service as a</a:t>
            </a:r>
            <a:r>
              <a:rPr dirty="0" sz="1800" spc="-1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Datasource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5764" y="515874"/>
            <a:ext cx="3846829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 </a:t>
            </a:r>
            <a:r>
              <a:rPr dirty="0" spc="-10"/>
              <a:t>you’ve </a:t>
            </a:r>
            <a:r>
              <a:rPr dirty="0"/>
              <a:t>learned in this</a:t>
            </a:r>
            <a:r>
              <a:rPr dirty="0" spc="-80"/>
              <a:t> </a:t>
            </a:r>
            <a:r>
              <a:rPr dirty="0"/>
              <a:t>unit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7347" y="1542668"/>
            <a:ext cx="5648960" cy="162623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700"/>
              </a:spcBef>
              <a:buClr>
                <a:srgbClr val="EFAB00"/>
              </a:buClr>
              <a:buChar char="•"/>
              <a:tabLst>
                <a:tab pos="193040" algn="l"/>
              </a:tabLst>
            </a:pPr>
            <a:r>
              <a:rPr dirty="0" sz="1800">
                <a:latin typeface="Arial"/>
                <a:cs typeface="Arial"/>
              </a:rPr>
              <a:t>SAP </a:t>
            </a:r>
            <a:r>
              <a:rPr dirty="0" sz="1800" spc="-5">
                <a:latin typeface="Arial"/>
                <a:cs typeface="Arial"/>
              </a:rPr>
              <a:t>HANA is more than just a</a:t>
            </a:r>
            <a:r>
              <a:rPr dirty="0" sz="1800" spc="-114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database</a:t>
            </a:r>
            <a:endParaRPr sz="1800">
              <a:latin typeface="Arial"/>
              <a:cs typeface="Arial"/>
            </a:endParaRPr>
          </a:p>
          <a:p>
            <a:pPr marL="192405" marR="51689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Char char="•"/>
              <a:tabLst>
                <a:tab pos="193040" algn="l"/>
              </a:tabLst>
            </a:pPr>
            <a:r>
              <a:rPr dirty="0" sz="1800" spc="-5">
                <a:latin typeface="Arial"/>
                <a:cs typeface="Arial"/>
              </a:rPr>
              <a:t>How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use </a:t>
            </a:r>
            <a:r>
              <a:rPr dirty="0" sz="1800">
                <a:latin typeface="Arial"/>
                <a:cs typeface="Arial"/>
              </a:rPr>
              <a:t>the SAP </a:t>
            </a:r>
            <a:r>
              <a:rPr dirty="0" sz="1800" spc="-5">
                <a:latin typeface="Arial"/>
                <a:cs typeface="Arial"/>
              </a:rPr>
              <a:t>HANA service in </a:t>
            </a:r>
            <a:r>
              <a:rPr dirty="0" sz="1800">
                <a:latin typeface="Arial"/>
                <a:cs typeface="Arial"/>
              </a:rPr>
              <a:t>SAP</a:t>
            </a:r>
            <a:r>
              <a:rPr dirty="0" sz="1800" spc="-17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Cloud  Platform</a:t>
            </a:r>
            <a:endParaRPr sz="18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Char char="•"/>
              <a:tabLst>
                <a:tab pos="193040" algn="l"/>
              </a:tabLst>
            </a:pPr>
            <a:r>
              <a:rPr dirty="0" sz="1800" spc="-5">
                <a:latin typeface="Arial"/>
                <a:cs typeface="Arial"/>
              </a:rPr>
              <a:t>How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create </a:t>
            </a: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5">
                <a:latin typeface="Arial"/>
                <a:cs typeface="Arial"/>
              </a:rPr>
              <a:t>database </a:t>
            </a:r>
            <a:r>
              <a:rPr dirty="0" sz="1800">
                <a:latin typeface="Arial"/>
                <a:cs typeface="Arial"/>
              </a:rPr>
              <a:t>in </a:t>
            </a:r>
            <a:r>
              <a:rPr dirty="0" sz="1800" spc="-15">
                <a:latin typeface="Arial"/>
                <a:cs typeface="Arial"/>
              </a:rPr>
              <a:t>your </a:t>
            </a:r>
            <a:r>
              <a:rPr dirty="0" sz="1800">
                <a:latin typeface="Arial"/>
                <a:cs typeface="Arial"/>
              </a:rPr>
              <a:t>SAP </a:t>
            </a:r>
            <a:r>
              <a:rPr dirty="0" sz="1800" spc="-10">
                <a:latin typeface="Arial"/>
                <a:cs typeface="Arial"/>
              </a:rPr>
              <a:t>Cloud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Platform</a:t>
            </a:r>
            <a:endParaRPr sz="1800">
              <a:latin typeface="Arial"/>
              <a:cs typeface="Arial"/>
            </a:endParaRPr>
          </a:p>
          <a:p>
            <a:pPr marL="192405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trial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account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888995"/>
            <a:ext cx="201930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Contact</a:t>
            </a:r>
            <a:r>
              <a:rPr dirty="0" sz="1600" spc="-4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information: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Arial"/>
                <a:cs typeface="Arial"/>
                <a:hlinkClick r:id="rId2"/>
              </a:rPr>
              <a:t>op</a:t>
            </a:r>
            <a:r>
              <a:rPr dirty="0" sz="1600" spc="-5" b="1">
                <a:latin typeface="Arial"/>
                <a:cs typeface="Arial"/>
                <a:hlinkClick r:id="rId3"/>
              </a:rPr>
              <a:t>en@sap.com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39" y="1436065"/>
            <a:ext cx="3713479" cy="863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0" spc="-5" b="1">
                <a:solidFill>
                  <a:srgbClr val="EFAB00"/>
                </a:solidFill>
                <a:latin typeface="Arial"/>
                <a:cs typeface="Arial"/>
              </a:rPr>
              <a:t>Thank</a:t>
            </a:r>
            <a:r>
              <a:rPr dirty="0" sz="5500" spc="-7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5500" b="1">
                <a:solidFill>
                  <a:srgbClr val="EFAB00"/>
                </a:solidFill>
                <a:latin typeface="Arial"/>
                <a:cs typeface="Arial"/>
              </a:rPr>
              <a:t>you.</a:t>
            </a:r>
            <a:endParaRPr sz="5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524" y="3199638"/>
            <a:ext cx="5894705" cy="3166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latin typeface="Arial"/>
                <a:cs typeface="Arial"/>
              </a:rPr>
              <a:t>© </a:t>
            </a:r>
            <a:r>
              <a:rPr dirty="0" sz="800" spc="-5">
                <a:latin typeface="Arial"/>
                <a:cs typeface="Arial"/>
              </a:rPr>
              <a:t>2019 </a:t>
            </a:r>
            <a:r>
              <a:rPr dirty="0" sz="800">
                <a:latin typeface="Arial"/>
                <a:cs typeface="Arial"/>
              </a:rPr>
              <a:t>SAP SE </a:t>
            </a:r>
            <a:r>
              <a:rPr dirty="0" sz="800" spc="-5">
                <a:latin typeface="Arial"/>
                <a:cs typeface="Arial"/>
              </a:rPr>
              <a:t>or an </a:t>
            </a:r>
            <a:r>
              <a:rPr dirty="0" sz="800">
                <a:latin typeface="Arial"/>
                <a:cs typeface="Arial"/>
              </a:rPr>
              <a:t>SAP affiliate </a:t>
            </a:r>
            <a:r>
              <a:rPr dirty="0" sz="800" spc="-5">
                <a:latin typeface="Arial"/>
                <a:cs typeface="Arial"/>
              </a:rPr>
              <a:t>company. </a:t>
            </a:r>
            <a:r>
              <a:rPr dirty="0" sz="800">
                <a:latin typeface="Arial"/>
                <a:cs typeface="Arial"/>
              </a:rPr>
              <a:t>All </a:t>
            </a:r>
            <a:r>
              <a:rPr dirty="0" sz="800" spc="-5">
                <a:latin typeface="Arial"/>
                <a:cs typeface="Arial"/>
              </a:rPr>
              <a:t>rights</a:t>
            </a:r>
            <a:r>
              <a:rPr dirty="0" sz="800" spc="25">
                <a:latin typeface="Arial"/>
                <a:cs typeface="Arial"/>
              </a:rPr>
              <a:t> </a:t>
            </a:r>
            <a:r>
              <a:rPr dirty="0" sz="800" spc="-5"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  <a:p>
            <a:pPr marL="12700" marR="227329">
              <a:lnSpc>
                <a:spcPct val="100000"/>
              </a:lnSpc>
              <a:spcBef>
                <a:spcPts val="595"/>
              </a:spcBef>
            </a:pPr>
            <a:r>
              <a:rPr dirty="0" sz="800" spc="-5">
                <a:latin typeface="Arial"/>
                <a:cs typeface="Arial"/>
              </a:rPr>
              <a:t>No part of </a:t>
            </a:r>
            <a:r>
              <a:rPr dirty="0" sz="800">
                <a:latin typeface="Arial"/>
                <a:cs typeface="Arial"/>
              </a:rPr>
              <a:t>this </a:t>
            </a:r>
            <a:r>
              <a:rPr dirty="0" sz="800" spc="-5">
                <a:latin typeface="Arial"/>
                <a:cs typeface="Arial"/>
              </a:rPr>
              <a:t>publication </a:t>
            </a:r>
            <a:r>
              <a:rPr dirty="0" sz="800">
                <a:latin typeface="Arial"/>
                <a:cs typeface="Arial"/>
              </a:rPr>
              <a:t>may </a:t>
            </a:r>
            <a:r>
              <a:rPr dirty="0" sz="800" spc="-5">
                <a:latin typeface="Arial"/>
                <a:cs typeface="Arial"/>
              </a:rPr>
              <a:t>be reproduced or </a:t>
            </a:r>
            <a:r>
              <a:rPr dirty="0" sz="800">
                <a:latin typeface="Arial"/>
                <a:cs typeface="Arial"/>
              </a:rPr>
              <a:t>transmitted in </a:t>
            </a:r>
            <a:r>
              <a:rPr dirty="0" sz="800" spc="-5">
                <a:latin typeface="Arial"/>
                <a:cs typeface="Arial"/>
              </a:rPr>
              <a:t>any form or for any purpose without </a:t>
            </a:r>
            <a:r>
              <a:rPr dirty="0" sz="800">
                <a:latin typeface="Arial"/>
                <a:cs typeface="Arial"/>
              </a:rPr>
              <a:t>the </a:t>
            </a:r>
            <a:r>
              <a:rPr dirty="0" sz="800" spc="-5">
                <a:latin typeface="Arial"/>
                <a:cs typeface="Arial"/>
              </a:rPr>
              <a:t>express </a:t>
            </a:r>
            <a:r>
              <a:rPr dirty="0" sz="800">
                <a:latin typeface="Arial"/>
                <a:cs typeface="Arial"/>
              </a:rPr>
              <a:t>permission </a:t>
            </a:r>
            <a:r>
              <a:rPr dirty="0" sz="800" spc="-5">
                <a:latin typeface="Arial"/>
                <a:cs typeface="Arial"/>
              </a:rPr>
              <a:t>of  </a:t>
            </a:r>
            <a:r>
              <a:rPr dirty="0" sz="800">
                <a:latin typeface="Arial"/>
                <a:cs typeface="Arial"/>
              </a:rPr>
              <a:t>SAP SE </a:t>
            </a:r>
            <a:r>
              <a:rPr dirty="0" sz="800" spc="-5">
                <a:latin typeface="Arial"/>
                <a:cs typeface="Arial"/>
              </a:rPr>
              <a:t>or an </a:t>
            </a:r>
            <a:r>
              <a:rPr dirty="0" sz="800">
                <a:latin typeface="Arial"/>
                <a:cs typeface="Arial"/>
              </a:rPr>
              <a:t>SAP affiliate </a:t>
            </a:r>
            <a:r>
              <a:rPr dirty="0" sz="800" spc="-5">
                <a:latin typeface="Arial"/>
                <a:cs typeface="Arial"/>
              </a:rPr>
              <a:t>company.</a:t>
            </a:r>
            <a:endParaRPr sz="800">
              <a:latin typeface="Arial"/>
              <a:cs typeface="Arial"/>
            </a:endParaRPr>
          </a:p>
          <a:p>
            <a:pPr marL="12700" marR="231775">
              <a:lnSpc>
                <a:spcPct val="100000"/>
              </a:lnSpc>
              <a:spcBef>
                <a:spcPts val="600"/>
              </a:spcBef>
            </a:pPr>
            <a:r>
              <a:rPr dirty="0" sz="800">
                <a:latin typeface="Arial"/>
                <a:cs typeface="Arial"/>
              </a:rPr>
              <a:t>The information </a:t>
            </a:r>
            <a:r>
              <a:rPr dirty="0" sz="800" spc="-5">
                <a:latin typeface="Arial"/>
                <a:cs typeface="Arial"/>
              </a:rPr>
              <a:t>contained herein </a:t>
            </a:r>
            <a:r>
              <a:rPr dirty="0" sz="800">
                <a:latin typeface="Arial"/>
                <a:cs typeface="Arial"/>
              </a:rPr>
              <a:t>may </a:t>
            </a:r>
            <a:r>
              <a:rPr dirty="0" sz="800" spc="-5">
                <a:latin typeface="Arial"/>
                <a:cs typeface="Arial"/>
              </a:rPr>
              <a:t>be changed without prior </a:t>
            </a:r>
            <a:r>
              <a:rPr dirty="0" sz="800">
                <a:latin typeface="Arial"/>
                <a:cs typeface="Arial"/>
              </a:rPr>
              <a:t>notice. Some </a:t>
            </a:r>
            <a:r>
              <a:rPr dirty="0" sz="800" spc="-5">
                <a:latin typeface="Arial"/>
                <a:cs typeface="Arial"/>
              </a:rPr>
              <a:t>software products </a:t>
            </a:r>
            <a:r>
              <a:rPr dirty="0" sz="800">
                <a:latin typeface="Arial"/>
                <a:cs typeface="Arial"/>
              </a:rPr>
              <a:t>marketed </a:t>
            </a:r>
            <a:r>
              <a:rPr dirty="0" sz="800" spc="-5">
                <a:latin typeface="Arial"/>
                <a:cs typeface="Arial"/>
              </a:rPr>
              <a:t>by </a:t>
            </a:r>
            <a:r>
              <a:rPr dirty="0" sz="800">
                <a:latin typeface="Arial"/>
                <a:cs typeface="Arial"/>
              </a:rPr>
              <a:t>SAP SE </a:t>
            </a:r>
            <a:r>
              <a:rPr dirty="0" sz="800" spc="-5">
                <a:latin typeface="Arial"/>
                <a:cs typeface="Arial"/>
              </a:rPr>
              <a:t>and </a:t>
            </a:r>
            <a:r>
              <a:rPr dirty="0" sz="800">
                <a:latin typeface="Arial"/>
                <a:cs typeface="Arial"/>
              </a:rPr>
              <a:t>its  </a:t>
            </a:r>
            <a:r>
              <a:rPr dirty="0" sz="800" spc="-5">
                <a:latin typeface="Arial"/>
                <a:cs typeface="Arial"/>
              </a:rPr>
              <a:t>distributors contain proprietary software </a:t>
            </a:r>
            <a:r>
              <a:rPr dirty="0" sz="800">
                <a:latin typeface="Arial"/>
                <a:cs typeface="Arial"/>
              </a:rPr>
              <a:t>components </a:t>
            </a:r>
            <a:r>
              <a:rPr dirty="0" sz="800" spc="-5">
                <a:latin typeface="Arial"/>
                <a:cs typeface="Arial"/>
              </a:rPr>
              <a:t>of other software vendors. National product </a:t>
            </a:r>
            <a:r>
              <a:rPr dirty="0" sz="800">
                <a:latin typeface="Arial"/>
                <a:cs typeface="Arial"/>
              </a:rPr>
              <a:t>specifications may</a:t>
            </a:r>
            <a:r>
              <a:rPr dirty="0" sz="800" spc="15">
                <a:latin typeface="Arial"/>
                <a:cs typeface="Arial"/>
              </a:rPr>
              <a:t> </a:t>
            </a:r>
            <a:r>
              <a:rPr dirty="0" sz="800" spc="-5">
                <a:latin typeface="Arial"/>
                <a:cs typeface="Arial"/>
              </a:rPr>
              <a:t>vary.</a:t>
            </a:r>
            <a:endParaRPr sz="800">
              <a:latin typeface="Arial"/>
              <a:cs typeface="Arial"/>
            </a:endParaRPr>
          </a:p>
          <a:p>
            <a:pPr marL="12700" marR="119380">
              <a:lnSpc>
                <a:spcPct val="100000"/>
              </a:lnSpc>
              <a:spcBef>
                <a:spcPts val="600"/>
              </a:spcBef>
            </a:pPr>
            <a:r>
              <a:rPr dirty="0" sz="800">
                <a:latin typeface="Arial"/>
                <a:cs typeface="Arial"/>
              </a:rPr>
              <a:t>These materials </a:t>
            </a:r>
            <a:r>
              <a:rPr dirty="0" sz="800" spc="-5">
                <a:latin typeface="Arial"/>
                <a:cs typeface="Arial"/>
              </a:rPr>
              <a:t>are provided by </a:t>
            </a:r>
            <a:r>
              <a:rPr dirty="0" sz="800">
                <a:latin typeface="Arial"/>
                <a:cs typeface="Arial"/>
              </a:rPr>
              <a:t>SAP SE </a:t>
            </a:r>
            <a:r>
              <a:rPr dirty="0" sz="800" spc="-5">
                <a:latin typeface="Arial"/>
                <a:cs typeface="Arial"/>
              </a:rPr>
              <a:t>or an </a:t>
            </a:r>
            <a:r>
              <a:rPr dirty="0" sz="800">
                <a:latin typeface="Arial"/>
                <a:cs typeface="Arial"/>
              </a:rPr>
              <a:t>SAP affiliate company </a:t>
            </a:r>
            <a:r>
              <a:rPr dirty="0" sz="800" spc="-5">
                <a:latin typeface="Arial"/>
                <a:cs typeface="Arial"/>
              </a:rPr>
              <a:t>for </a:t>
            </a:r>
            <a:r>
              <a:rPr dirty="0" sz="800">
                <a:latin typeface="Arial"/>
                <a:cs typeface="Arial"/>
              </a:rPr>
              <a:t>informational </a:t>
            </a:r>
            <a:r>
              <a:rPr dirty="0" sz="800" spc="-5">
                <a:latin typeface="Arial"/>
                <a:cs typeface="Arial"/>
              </a:rPr>
              <a:t>purposes only, without representation or  warranty of any </a:t>
            </a:r>
            <a:r>
              <a:rPr dirty="0" sz="800">
                <a:latin typeface="Arial"/>
                <a:cs typeface="Arial"/>
              </a:rPr>
              <a:t>kind, </a:t>
            </a:r>
            <a:r>
              <a:rPr dirty="0" sz="800" spc="-5">
                <a:latin typeface="Arial"/>
                <a:cs typeface="Arial"/>
              </a:rPr>
              <a:t>and </a:t>
            </a:r>
            <a:r>
              <a:rPr dirty="0" sz="800">
                <a:latin typeface="Arial"/>
                <a:cs typeface="Arial"/>
              </a:rPr>
              <a:t>SAP </a:t>
            </a:r>
            <a:r>
              <a:rPr dirty="0" sz="800" spc="-5">
                <a:latin typeface="Arial"/>
                <a:cs typeface="Arial"/>
              </a:rPr>
              <a:t>or </a:t>
            </a:r>
            <a:r>
              <a:rPr dirty="0" sz="800">
                <a:latin typeface="Arial"/>
                <a:cs typeface="Arial"/>
              </a:rPr>
              <a:t>its affiliated companies </a:t>
            </a:r>
            <a:r>
              <a:rPr dirty="0" sz="800" spc="-5">
                <a:latin typeface="Arial"/>
                <a:cs typeface="Arial"/>
              </a:rPr>
              <a:t>shall not be liable for errors or </a:t>
            </a:r>
            <a:r>
              <a:rPr dirty="0" sz="800">
                <a:latin typeface="Arial"/>
                <a:cs typeface="Arial"/>
              </a:rPr>
              <a:t>omissions </a:t>
            </a:r>
            <a:r>
              <a:rPr dirty="0" sz="800" spc="-5">
                <a:latin typeface="Arial"/>
                <a:cs typeface="Arial"/>
              </a:rPr>
              <a:t>with respect </a:t>
            </a:r>
            <a:r>
              <a:rPr dirty="0" sz="800">
                <a:latin typeface="Arial"/>
                <a:cs typeface="Arial"/>
              </a:rPr>
              <a:t>to the </a:t>
            </a:r>
            <a:r>
              <a:rPr dirty="0" sz="800" spc="5">
                <a:latin typeface="Arial"/>
                <a:cs typeface="Arial"/>
              </a:rPr>
              <a:t>materials.  </a:t>
            </a:r>
            <a:r>
              <a:rPr dirty="0" sz="800">
                <a:latin typeface="Arial"/>
                <a:cs typeface="Arial"/>
              </a:rPr>
              <a:t>The only </a:t>
            </a:r>
            <a:r>
              <a:rPr dirty="0" sz="800" spc="-5">
                <a:latin typeface="Arial"/>
                <a:cs typeface="Arial"/>
              </a:rPr>
              <a:t>warranties </a:t>
            </a:r>
            <a:r>
              <a:rPr dirty="0" sz="800">
                <a:latin typeface="Arial"/>
                <a:cs typeface="Arial"/>
              </a:rPr>
              <a:t>for SAP or SAP affiliate company </a:t>
            </a:r>
            <a:r>
              <a:rPr dirty="0" sz="800" spc="-5">
                <a:latin typeface="Arial"/>
                <a:cs typeface="Arial"/>
              </a:rPr>
              <a:t>products </a:t>
            </a:r>
            <a:r>
              <a:rPr dirty="0" sz="800">
                <a:latin typeface="Arial"/>
                <a:cs typeface="Arial"/>
              </a:rPr>
              <a:t>and </a:t>
            </a:r>
            <a:r>
              <a:rPr dirty="0" sz="800" spc="-5">
                <a:latin typeface="Arial"/>
                <a:cs typeface="Arial"/>
              </a:rPr>
              <a:t>services are </a:t>
            </a:r>
            <a:r>
              <a:rPr dirty="0" sz="800">
                <a:latin typeface="Arial"/>
                <a:cs typeface="Arial"/>
              </a:rPr>
              <a:t>those that </a:t>
            </a:r>
            <a:r>
              <a:rPr dirty="0" sz="800" spc="-5">
                <a:latin typeface="Arial"/>
                <a:cs typeface="Arial"/>
              </a:rPr>
              <a:t>are </a:t>
            </a:r>
            <a:r>
              <a:rPr dirty="0" sz="800">
                <a:latin typeface="Arial"/>
                <a:cs typeface="Arial"/>
              </a:rPr>
              <a:t>set forth in the </a:t>
            </a:r>
            <a:r>
              <a:rPr dirty="0" sz="800" spc="-5">
                <a:latin typeface="Arial"/>
                <a:cs typeface="Arial"/>
              </a:rPr>
              <a:t>express </a:t>
            </a:r>
            <a:r>
              <a:rPr dirty="0" sz="800">
                <a:latin typeface="Arial"/>
                <a:cs typeface="Arial"/>
              </a:rPr>
              <a:t>warranty  statements accompanying such </a:t>
            </a:r>
            <a:r>
              <a:rPr dirty="0" sz="800" spc="-5">
                <a:latin typeface="Arial"/>
                <a:cs typeface="Arial"/>
              </a:rPr>
              <a:t>products and services, </a:t>
            </a:r>
            <a:r>
              <a:rPr dirty="0" sz="800">
                <a:latin typeface="Arial"/>
                <a:cs typeface="Arial"/>
              </a:rPr>
              <a:t>if </a:t>
            </a:r>
            <a:r>
              <a:rPr dirty="0" sz="800" spc="-5">
                <a:latin typeface="Arial"/>
                <a:cs typeface="Arial"/>
              </a:rPr>
              <a:t>any. Nothing herein should be construed as </a:t>
            </a:r>
            <a:r>
              <a:rPr dirty="0" sz="800">
                <a:latin typeface="Arial"/>
                <a:cs typeface="Arial"/>
              </a:rPr>
              <a:t>constituting </a:t>
            </a:r>
            <a:r>
              <a:rPr dirty="0" sz="800" spc="-5">
                <a:latin typeface="Arial"/>
                <a:cs typeface="Arial"/>
              </a:rPr>
              <a:t>an additional  warranty.</a:t>
            </a:r>
            <a:endParaRPr sz="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dirty="0" sz="800">
                <a:latin typeface="Arial"/>
                <a:cs typeface="Arial"/>
              </a:rPr>
              <a:t>In </a:t>
            </a:r>
            <a:r>
              <a:rPr dirty="0" sz="800" spc="-5">
                <a:latin typeface="Arial"/>
                <a:cs typeface="Arial"/>
              </a:rPr>
              <a:t>particular, </a:t>
            </a:r>
            <a:r>
              <a:rPr dirty="0" sz="800">
                <a:latin typeface="Arial"/>
                <a:cs typeface="Arial"/>
              </a:rPr>
              <a:t>SAP SE </a:t>
            </a:r>
            <a:r>
              <a:rPr dirty="0" sz="800" spc="-5">
                <a:latin typeface="Arial"/>
                <a:cs typeface="Arial"/>
              </a:rPr>
              <a:t>or </a:t>
            </a:r>
            <a:r>
              <a:rPr dirty="0" sz="800">
                <a:latin typeface="Arial"/>
                <a:cs typeface="Arial"/>
              </a:rPr>
              <a:t>its affiliated companies </a:t>
            </a:r>
            <a:r>
              <a:rPr dirty="0" sz="800" spc="-5">
                <a:latin typeface="Arial"/>
                <a:cs typeface="Arial"/>
              </a:rPr>
              <a:t>have no obligation </a:t>
            </a:r>
            <a:r>
              <a:rPr dirty="0" sz="800">
                <a:latin typeface="Arial"/>
                <a:cs typeface="Arial"/>
              </a:rPr>
              <a:t>to </a:t>
            </a:r>
            <a:r>
              <a:rPr dirty="0" sz="800" spc="-5">
                <a:latin typeface="Arial"/>
                <a:cs typeface="Arial"/>
              </a:rPr>
              <a:t>pursue any course of </a:t>
            </a:r>
            <a:r>
              <a:rPr dirty="0" sz="800">
                <a:latin typeface="Arial"/>
                <a:cs typeface="Arial"/>
              </a:rPr>
              <a:t>business </a:t>
            </a:r>
            <a:r>
              <a:rPr dirty="0" sz="800" spc="-5">
                <a:latin typeface="Arial"/>
                <a:cs typeface="Arial"/>
              </a:rPr>
              <a:t>outlined </a:t>
            </a:r>
            <a:r>
              <a:rPr dirty="0" sz="800">
                <a:latin typeface="Arial"/>
                <a:cs typeface="Arial"/>
              </a:rPr>
              <a:t>in this </a:t>
            </a:r>
            <a:r>
              <a:rPr dirty="0" sz="800" spc="5">
                <a:latin typeface="Arial"/>
                <a:cs typeface="Arial"/>
              </a:rPr>
              <a:t>document </a:t>
            </a:r>
            <a:r>
              <a:rPr dirty="0" sz="800" spc="-5">
                <a:latin typeface="Arial"/>
                <a:cs typeface="Arial"/>
              </a:rPr>
              <a:t>or  any related presentation, or </a:t>
            </a:r>
            <a:r>
              <a:rPr dirty="0" sz="800">
                <a:latin typeface="Arial"/>
                <a:cs typeface="Arial"/>
              </a:rPr>
              <a:t>to </a:t>
            </a:r>
            <a:r>
              <a:rPr dirty="0" sz="800" spc="-5">
                <a:latin typeface="Arial"/>
                <a:cs typeface="Arial"/>
              </a:rPr>
              <a:t>develop or release any </a:t>
            </a:r>
            <a:r>
              <a:rPr dirty="0" sz="800">
                <a:latin typeface="Arial"/>
                <a:cs typeface="Arial"/>
              </a:rPr>
              <a:t>functionality mentioned </a:t>
            </a:r>
            <a:r>
              <a:rPr dirty="0" sz="800" spc="-5">
                <a:latin typeface="Arial"/>
                <a:cs typeface="Arial"/>
              </a:rPr>
              <a:t>therein. </a:t>
            </a:r>
            <a:r>
              <a:rPr dirty="0" sz="800">
                <a:latin typeface="Arial"/>
                <a:cs typeface="Arial"/>
              </a:rPr>
              <a:t>This document, </a:t>
            </a:r>
            <a:r>
              <a:rPr dirty="0" sz="800" spc="-5">
                <a:latin typeface="Arial"/>
                <a:cs typeface="Arial"/>
              </a:rPr>
              <a:t>or any related </a:t>
            </a:r>
            <a:r>
              <a:rPr dirty="0" sz="800">
                <a:latin typeface="Arial"/>
                <a:cs typeface="Arial"/>
              </a:rPr>
              <a:t>presentation,  </a:t>
            </a:r>
            <a:r>
              <a:rPr dirty="0" sz="800" spc="-5">
                <a:latin typeface="Arial"/>
                <a:cs typeface="Arial"/>
              </a:rPr>
              <a:t>and </a:t>
            </a:r>
            <a:r>
              <a:rPr dirty="0" sz="800">
                <a:latin typeface="Arial"/>
                <a:cs typeface="Arial"/>
              </a:rPr>
              <a:t>SAP SE’s </a:t>
            </a:r>
            <a:r>
              <a:rPr dirty="0" sz="800" spc="-5">
                <a:latin typeface="Arial"/>
                <a:cs typeface="Arial"/>
              </a:rPr>
              <a:t>or its affiliated </a:t>
            </a:r>
            <a:r>
              <a:rPr dirty="0" sz="800">
                <a:latin typeface="Arial"/>
                <a:cs typeface="Arial"/>
              </a:rPr>
              <a:t>companies’ </a:t>
            </a:r>
            <a:r>
              <a:rPr dirty="0" sz="800" spc="-5">
                <a:latin typeface="Arial"/>
                <a:cs typeface="Arial"/>
              </a:rPr>
              <a:t>strategy and possible future developments, products, and/or </a:t>
            </a:r>
            <a:r>
              <a:rPr dirty="0" sz="800">
                <a:latin typeface="Arial"/>
                <a:cs typeface="Arial"/>
              </a:rPr>
              <a:t>platforms, </a:t>
            </a:r>
            <a:r>
              <a:rPr dirty="0" sz="800" spc="-5">
                <a:latin typeface="Arial"/>
                <a:cs typeface="Arial"/>
              </a:rPr>
              <a:t>directions, and  </a:t>
            </a:r>
            <a:r>
              <a:rPr dirty="0" sz="800">
                <a:latin typeface="Arial"/>
                <a:cs typeface="Arial"/>
              </a:rPr>
              <a:t>functionality </a:t>
            </a:r>
            <a:r>
              <a:rPr dirty="0" sz="800" spc="-5">
                <a:latin typeface="Arial"/>
                <a:cs typeface="Arial"/>
              </a:rPr>
              <a:t>are all </a:t>
            </a:r>
            <a:r>
              <a:rPr dirty="0" sz="800">
                <a:latin typeface="Arial"/>
                <a:cs typeface="Arial"/>
              </a:rPr>
              <a:t>subject to </a:t>
            </a:r>
            <a:r>
              <a:rPr dirty="0" sz="800" spc="-5">
                <a:latin typeface="Arial"/>
                <a:cs typeface="Arial"/>
              </a:rPr>
              <a:t>change and </a:t>
            </a:r>
            <a:r>
              <a:rPr dirty="0" sz="800">
                <a:latin typeface="Arial"/>
                <a:cs typeface="Arial"/>
              </a:rPr>
              <a:t>may </a:t>
            </a:r>
            <a:r>
              <a:rPr dirty="0" sz="800" spc="-5">
                <a:latin typeface="Arial"/>
                <a:cs typeface="Arial"/>
              </a:rPr>
              <a:t>be changed by </a:t>
            </a:r>
            <a:r>
              <a:rPr dirty="0" sz="800">
                <a:latin typeface="Arial"/>
                <a:cs typeface="Arial"/>
              </a:rPr>
              <a:t>SAP SE </a:t>
            </a:r>
            <a:r>
              <a:rPr dirty="0" sz="800" spc="-5">
                <a:latin typeface="Arial"/>
                <a:cs typeface="Arial"/>
              </a:rPr>
              <a:t>or </a:t>
            </a:r>
            <a:r>
              <a:rPr dirty="0" sz="800">
                <a:latin typeface="Arial"/>
                <a:cs typeface="Arial"/>
              </a:rPr>
              <a:t>its affiliated companies </a:t>
            </a:r>
            <a:r>
              <a:rPr dirty="0" sz="800" spc="-5">
                <a:latin typeface="Arial"/>
                <a:cs typeface="Arial"/>
              </a:rPr>
              <a:t>at any </a:t>
            </a:r>
            <a:r>
              <a:rPr dirty="0" sz="800" spc="5">
                <a:latin typeface="Arial"/>
                <a:cs typeface="Arial"/>
              </a:rPr>
              <a:t>time </a:t>
            </a:r>
            <a:r>
              <a:rPr dirty="0" sz="800" spc="-5">
                <a:latin typeface="Arial"/>
                <a:cs typeface="Arial"/>
              </a:rPr>
              <a:t>for any reason  without </a:t>
            </a:r>
            <a:r>
              <a:rPr dirty="0" sz="800">
                <a:latin typeface="Arial"/>
                <a:cs typeface="Arial"/>
              </a:rPr>
              <a:t>notice. The information in this document is </a:t>
            </a:r>
            <a:r>
              <a:rPr dirty="0" sz="800" spc="-5">
                <a:latin typeface="Arial"/>
                <a:cs typeface="Arial"/>
              </a:rPr>
              <a:t>not </a:t>
            </a:r>
            <a:r>
              <a:rPr dirty="0" sz="800">
                <a:latin typeface="Arial"/>
                <a:cs typeface="Arial"/>
              </a:rPr>
              <a:t>a commitment, promise, </a:t>
            </a:r>
            <a:r>
              <a:rPr dirty="0" sz="800" spc="-5">
                <a:latin typeface="Arial"/>
                <a:cs typeface="Arial"/>
              </a:rPr>
              <a:t>or legal obligation </a:t>
            </a:r>
            <a:r>
              <a:rPr dirty="0" sz="800">
                <a:latin typeface="Arial"/>
                <a:cs typeface="Arial"/>
              </a:rPr>
              <a:t>to </a:t>
            </a:r>
            <a:r>
              <a:rPr dirty="0" sz="800" spc="-5">
                <a:latin typeface="Arial"/>
                <a:cs typeface="Arial"/>
              </a:rPr>
              <a:t>deliver any </a:t>
            </a:r>
            <a:r>
              <a:rPr dirty="0" sz="800">
                <a:latin typeface="Arial"/>
                <a:cs typeface="Arial"/>
              </a:rPr>
              <a:t>material, </a:t>
            </a:r>
            <a:r>
              <a:rPr dirty="0" sz="800" spc="5">
                <a:latin typeface="Arial"/>
                <a:cs typeface="Arial"/>
              </a:rPr>
              <a:t>code, </a:t>
            </a:r>
            <a:r>
              <a:rPr dirty="0" sz="800" spc="-5">
                <a:latin typeface="Arial"/>
                <a:cs typeface="Arial"/>
              </a:rPr>
              <a:t>or  functionality. </a:t>
            </a:r>
            <a:r>
              <a:rPr dirty="0" sz="800">
                <a:latin typeface="Arial"/>
                <a:cs typeface="Arial"/>
              </a:rPr>
              <a:t>All </a:t>
            </a:r>
            <a:r>
              <a:rPr dirty="0" sz="800" spc="-5">
                <a:latin typeface="Arial"/>
                <a:cs typeface="Arial"/>
              </a:rPr>
              <a:t>forward-looking </a:t>
            </a:r>
            <a:r>
              <a:rPr dirty="0" sz="800">
                <a:latin typeface="Arial"/>
                <a:cs typeface="Arial"/>
              </a:rPr>
              <a:t>statements </a:t>
            </a:r>
            <a:r>
              <a:rPr dirty="0" sz="800" spc="-5">
                <a:latin typeface="Arial"/>
                <a:cs typeface="Arial"/>
              </a:rPr>
              <a:t>are </a:t>
            </a:r>
            <a:r>
              <a:rPr dirty="0" sz="800">
                <a:latin typeface="Arial"/>
                <a:cs typeface="Arial"/>
              </a:rPr>
              <a:t>subject to </a:t>
            </a:r>
            <a:r>
              <a:rPr dirty="0" sz="800" spc="-5">
                <a:latin typeface="Arial"/>
                <a:cs typeface="Arial"/>
              </a:rPr>
              <a:t>various </a:t>
            </a:r>
            <a:r>
              <a:rPr dirty="0" sz="800">
                <a:latin typeface="Arial"/>
                <a:cs typeface="Arial"/>
              </a:rPr>
              <a:t>risks </a:t>
            </a:r>
            <a:r>
              <a:rPr dirty="0" sz="800" spc="-5">
                <a:latin typeface="Arial"/>
                <a:cs typeface="Arial"/>
              </a:rPr>
              <a:t>and uncertainties that could </a:t>
            </a:r>
            <a:r>
              <a:rPr dirty="0" sz="800">
                <a:latin typeface="Arial"/>
                <a:cs typeface="Arial"/>
              </a:rPr>
              <a:t>cause </a:t>
            </a:r>
            <a:r>
              <a:rPr dirty="0" sz="800" spc="-5">
                <a:latin typeface="Arial"/>
                <a:cs typeface="Arial"/>
              </a:rPr>
              <a:t>actual results </a:t>
            </a:r>
            <a:r>
              <a:rPr dirty="0" sz="800">
                <a:latin typeface="Arial"/>
                <a:cs typeface="Arial"/>
              </a:rPr>
              <a:t>to </a:t>
            </a:r>
            <a:r>
              <a:rPr dirty="0" sz="800" spc="-5">
                <a:latin typeface="Arial"/>
                <a:cs typeface="Arial"/>
              </a:rPr>
              <a:t>differ  </a:t>
            </a:r>
            <a:r>
              <a:rPr dirty="0" sz="800">
                <a:latin typeface="Arial"/>
                <a:cs typeface="Arial"/>
              </a:rPr>
              <a:t>materially </a:t>
            </a:r>
            <a:r>
              <a:rPr dirty="0" sz="800" spc="-5">
                <a:latin typeface="Arial"/>
                <a:cs typeface="Arial"/>
              </a:rPr>
              <a:t>from expectations. Readers are cautioned not </a:t>
            </a:r>
            <a:r>
              <a:rPr dirty="0" sz="800">
                <a:latin typeface="Arial"/>
                <a:cs typeface="Arial"/>
              </a:rPr>
              <a:t>to place </a:t>
            </a:r>
            <a:r>
              <a:rPr dirty="0" sz="800" spc="-5">
                <a:latin typeface="Arial"/>
                <a:cs typeface="Arial"/>
              </a:rPr>
              <a:t>undue reliance on these </a:t>
            </a:r>
            <a:r>
              <a:rPr dirty="0" sz="800">
                <a:latin typeface="Arial"/>
                <a:cs typeface="Arial"/>
              </a:rPr>
              <a:t>forward-looking statements, </a:t>
            </a:r>
            <a:r>
              <a:rPr dirty="0" sz="800" spc="-5">
                <a:latin typeface="Arial"/>
                <a:cs typeface="Arial"/>
              </a:rPr>
              <a:t>and they  should not be relied upon </a:t>
            </a:r>
            <a:r>
              <a:rPr dirty="0" sz="800">
                <a:latin typeface="Arial"/>
                <a:cs typeface="Arial"/>
              </a:rPr>
              <a:t>in making </a:t>
            </a:r>
            <a:r>
              <a:rPr dirty="0" sz="800" spc="-5">
                <a:latin typeface="Arial"/>
                <a:cs typeface="Arial"/>
              </a:rPr>
              <a:t>purchasing</a:t>
            </a:r>
            <a:r>
              <a:rPr dirty="0" sz="800" spc="6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decisions.</a:t>
            </a:r>
            <a:endParaRPr sz="800">
              <a:latin typeface="Arial"/>
              <a:cs typeface="Arial"/>
            </a:endParaRPr>
          </a:p>
          <a:p>
            <a:pPr algn="just" marL="12700" marR="349250">
              <a:lnSpc>
                <a:spcPct val="100000"/>
              </a:lnSpc>
              <a:spcBef>
                <a:spcPts val="600"/>
              </a:spcBef>
            </a:pPr>
            <a:r>
              <a:rPr dirty="0" sz="800">
                <a:latin typeface="Arial"/>
                <a:cs typeface="Arial"/>
              </a:rPr>
              <a:t>SAP and </a:t>
            </a:r>
            <a:r>
              <a:rPr dirty="0" sz="800" spc="-5">
                <a:latin typeface="Arial"/>
                <a:cs typeface="Arial"/>
              </a:rPr>
              <a:t>other </a:t>
            </a:r>
            <a:r>
              <a:rPr dirty="0" sz="800">
                <a:latin typeface="Arial"/>
                <a:cs typeface="Arial"/>
              </a:rPr>
              <a:t>SAP </a:t>
            </a:r>
            <a:r>
              <a:rPr dirty="0" sz="800" spc="-5">
                <a:latin typeface="Arial"/>
                <a:cs typeface="Arial"/>
              </a:rPr>
              <a:t>products </a:t>
            </a:r>
            <a:r>
              <a:rPr dirty="0" sz="800">
                <a:latin typeface="Arial"/>
                <a:cs typeface="Arial"/>
              </a:rPr>
              <a:t>and </a:t>
            </a:r>
            <a:r>
              <a:rPr dirty="0" sz="800" spc="-5">
                <a:latin typeface="Arial"/>
                <a:cs typeface="Arial"/>
              </a:rPr>
              <a:t>services </a:t>
            </a:r>
            <a:r>
              <a:rPr dirty="0" sz="800">
                <a:latin typeface="Arial"/>
                <a:cs typeface="Arial"/>
              </a:rPr>
              <a:t>mentioned </a:t>
            </a:r>
            <a:r>
              <a:rPr dirty="0" sz="800" spc="-5">
                <a:latin typeface="Arial"/>
                <a:cs typeface="Arial"/>
              </a:rPr>
              <a:t>herein </a:t>
            </a:r>
            <a:r>
              <a:rPr dirty="0" sz="800">
                <a:latin typeface="Arial"/>
                <a:cs typeface="Arial"/>
              </a:rPr>
              <a:t>as </a:t>
            </a:r>
            <a:r>
              <a:rPr dirty="0" sz="800" spc="-5">
                <a:latin typeface="Arial"/>
                <a:cs typeface="Arial"/>
              </a:rPr>
              <a:t>well </a:t>
            </a:r>
            <a:r>
              <a:rPr dirty="0" sz="800">
                <a:latin typeface="Arial"/>
                <a:cs typeface="Arial"/>
              </a:rPr>
              <a:t>as their </a:t>
            </a:r>
            <a:r>
              <a:rPr dirty="0" sz="800" spc="-5">
                <a:latin typeface="Arial"/>
                <a:cs typeface="Arial"/>
              </a:rPr>
              <a:t>respective </a:t>
            </a:r>
            <a:r>
              <a:rPr dirty="0" sz="800">
                <a:latin typeface="Arial"/>
                <a:cs typeface="Arial"/>
              </a:rPr>
              <a:t>logos </a:t>
            </a:r>
            <a:r>
              <a:rPr dirty="0" sz="800" spc="-5">
                <a:latin typeface="Arial"/>
                <a:cs typeface="Arial"/>
              </a:rPr>
              <a:t>are </a:t>
            </a:r>
            <a:r>
              <a:rPr dirty="0" sz="800">
                <a:latin typeface="Arial"/>
                <a:cs typeface="Arial"/>
              </a:rPr>
              <a:t>trademarks or </a:t>
            </a:r>
            <a:r>
              <a:rPr dirty="0" sz="800" spc="-5">
                <a:latin typeface="Arial"/>
                <a:cs typeface="Arial"/>
              </a:rPr>
              <a:t>registered  </a:t>
            </a:r>
            <a:r>
              <a:rPr dirty="0" sz="800">
                <a:latin typeface="Arial"/>
                <a:cs typeface="Arial"/>
              </a:rPr>
              <a:t>trademarks </a:t>
            </a:r>
            <a:r>
              <a:rPr dirty="0" sz="800" spc="-5">
                <a:latin typeface="Arial"/>
                <a:cs typeface="Arial"/>
              </a:rPr>
              <a:t>of </a:t>
            </a:r>
            <a:r>
              <a:rPr dirty="0" sz="800">
                <a:latin typeface="Arial"/>
                <a:cs typeface="Arial"/>
              </a:rPr>
              <a:t>SAP SE </a:t>
            </a:r>
            <a:r>
              <a:rPr dirty="0" sz="800" spc="-5">
                <a:latin typeface="Arial"/>
                <a:cs typeface="Arial"/>
              </a:rPr>
              <a:t>(or an </a:t>
            </a:r>
            <a:r>
              <a:rPr dirty="0" sz="800">
                <a:latin typeface="Arial"/>
                <a:cs typeface="Arial"/>
              </a:rPr>
              <a:t>SAP affiliate </a:t>
            </a:r>
            <a:r>
              <a:rPr dirty="0" sz="800" spc="-5">
                <a:latin typeface="Arial"/>
                <a:cs typeface="Arial"/>
              </a:rPr>
              <a:t>company) </a:t>
            </a:r>
            <a:r>
              <a:rPr dirty="0" sz="800">
                <a:latin typeface="Arial"/>
                <a:cs typeface="Arial"/>
              </a:rPr>
              <a:t>in Germany </a:t>
            </a:r>
            <a:r>
              <a:rPr dirty="0" sz="800" spc="-5">
                <a:latin typeface="Arial"/>
                <a:cs typeface="Arial"/>
              </a:rPr>
              <a:t>and other countries. </a:t>
            </a:r>
            <a:r>
              <a:rPr dirty="0" sz="800">
                <a:latin typeface="Arial"/>
                <a:cs typeface="Arial"/>
              </a:rPr>
              <a:t>All </a:t>
            </a:r>
            <a:r>
              <a:rPr dirty="0" sz="800" spc="-5">
                <a:latin typeface="Arial"/>
                <a:cs typeface="Arial"/>
              </a:rPr>
              <a:t>other product and service </a:t>
            </a:r>
            <a:r>
              <a:rPr dirty="0" sz="800">
                <a:latin typeface="Arial"/>
                <a:cs typeface="Arial"/>
              </a:rPr>
              <a:t>names  mentioned </a:t>
            </a:r>
            <a:r>
              <a:rPr dirty="0" sz="800" spc="-5">
                <a:latin typeface="Arial"/>
                <a:cs typeface="Arial"/>
              </a:rPr>
              <a:t>are </a:t>
            </a:r>
            <a:r>
              <a:rPr dirty="0" sz="800">
                <a:latin typeface="Arial"/>
                <a:cs typeface="Arial"/>
              </a:rPr>
              <a:t>the trademarks </a:t>
            </a:r>
            <a:r>
              <a:rPr dirty="0" sz="800" spc="-5">
                <a:latin typeface="Arial"/>
                <a:cs typeface="Arial"/>
              </a:rPr>
              <a:t>of their respective</a:t>
            </a:r>
            <a:r>
              <a:rPr dirty="0" sz="800" spc="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companies.</a:t>
            </a:r>
            <a:endParaRPr sz="8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600"/>
              </a:spcBef>
            </a:pPr>
            <a:r>
              <a:rPr dirty="0" sz="800">
                <a:latin typeface="Arial"/>
                <a:cs typeface="Arial"/>
              </a:rPr>
              <a:t>See </a:t>
            </a:r>
            <a:r>
              <a:rPr dirty="0" u="sng" sz="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www.sap.com/corporate-en/legal/copyright/index.epx</a:t>
            </a:r>
            <a:r>
              <a:rPr dirty="0" sz="800" spc="-5">
                <a:solidFill>
                  <a:srgbClr val="008FD2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800" spc="-5">
                <a:latin typeface="Arial"/>
                <a:cs typeface="Arial"/>
              </a:rPr>
              <a:t>for additional trademark </a:t>
            </a:r>
            <a:r>
              <a:rPr dirty="0" sz="800">
                <a:latin typeface="Arial"/>
                <a:cs typeface="Arial"/>
              </a:rPr>
              <a:t>information </a:t>
            </a:r>
            <a:r>
              <a:rPr dirty="0" sz="800" spc="-5">
                <a:latin typeface="Arial"/>
                <a:cs typeface="Arial"/>
              </a:rPr>
              <a:t>and</a:t>
            </a:r>
            <a:r>
              <a:rPr dirty="0" sz="800" spc="12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notices.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524" y="2446401"/>
            <a:ext cx="173482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 b="1">
                <a:solidFill>
                  <a:srgbClr val="EFAB00"/>
                </a:solidFill>
                <a:latin typeface="Arial"/>
                <a:cs typeface="Arial"/>
                <a:hlinkClick r:id="rId3"/>
              </a:rPr>
              <a:t>www.sap.com</a:t>
            </a:r>
            <a:r>
              <a:rPr dirty="0" sz="1100" spc="-5" b="1">
                <a:latin typeface="Arial"/>
                <a:cs typeface="Arial"/>
                <a:hlinkClick r:id="rId3"/>
              </a:rPr>
              <a:t>/contactsap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62072" y="1749551"/>
            <a:ext cx="364236" cy="362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73807" y="1749551"/>
            <a:ext cx="361188" cy="362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84020" y="1749551"/>
            <a:ext cx="362712" cy="362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94232" y="1749551"/>
            <a:ext cx="362712" cy="362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4444" y="1749551"/>
            <a:ext cx="362712" cy="362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90524" y="1445768"/>
            <a:ext cx="108204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"/>
                <a:cs typeface="Arial"/>
              </a:rPr>
              <a:t>Follow all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SAP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948671" y="6217920"/>
            <a:ext cx="1964435" cy="3550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036" y="6201155"/>
            <a:ext cx="1306068" cy="376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948671" y="6217920"/>
            <a:ext cx="1964435" cy="355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75336" y="3660920"/>
            <a:ext cx="7120890" cy="106426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2800" spc="-15">
                <a:latin typeface="Arial"/>
                <a:cs typeface="Arial"/>
              </a:rPr>
              <a:t>Week </a:t>
            </a:r>
            <a:r>
              <a:rPr dirty="0" sz="2800" spc="-5">
                <a:latin typeface="Arial"/>
                <a:cs typeface="Arial"/>
              </a:rPr>
              <a:t>2: </a:t>
            </a:r>
            <a:r>
              <a:rPr dirty="0" sz="2800" spc="-65">
                <a:latin typeface="Arial"/>
                <a:cs typeface="Arial"/>
              </a:rPr>
              <a:t>Your </a:t>
            </a:r>
            <a:r>
              <a:rPr dirty="0" sz="2800">
                <a:latin typeface="Arial"/>
                <a:cs typeface="Arial"/>
              </a:rPr>
              <a:t>First </a:t>
            </a:r>
            <a:r>
              <a:rPr dirty="0" sz="2800" spc="-5">
                <a:latin typeface="Arial"/>
                <a:cs typeface="Arial"/>
              </a:rPr>
              <a:t>Cloud</a:t>
            </a:r>
            <a:r>
              <a:rPr dirty="0" sz="2800" spc="-1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Application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3600" b="1">
                <a:solidFill>
                  <a:srgbClr val="EFAB00"/>
                </a:solidFill>
                <a:latin typeface="Arial"/>
                <a:cs typeface="Arial"/>
              </a:rPr>
              <a:t>Unit </a:t>
            </a:r>
            <a:r>
              <a:rPr dirty="0" sz="3600" spc="-5" b="1">
                <a:solidFill>
                  <a:srgbClr val="EFAB00"/>
                </a:solidFill>
                <a:latin typeface="Arial"/>
                <a:cs typeface="Arial"/>
              </a:rPr>
              <a:t>2: Introducing </a:t>
            </a:r>
            <a:r>
              <a:rPr dirty="0" sz="3600" b="1">
                <a:solidFill>
                  <a:srgbClr val="EFAB00"/>
                </a:solidFill>
                <a:latin typeface="Arial"/>
                <a:cs typeface="Arial"/>
              </a:rPr>
              <a:t>SAP </a:t>
            </a:r>
            <a:r>
              <a:rPr dirty="0" sz="3600" spc="-25" b="1">
                <a:solidFill>
                  <a:srgbClr val="EFAB00"/>
                </a:solidFill>
                <a:latin typeface="Arial"/>
                <a:cs typeface="Arial"/>
              </a:rPr>
              <a:t>Web</a:t>
            </a:r>
            <a:r>
              <a:rPr dirty="0" sz="3600" spc="-9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EFAB00"/>
                </a:solidFill>
                <a:latin typeface="Arial"/>
                <a:cs typeface="Arial"/>
              </a:rPr>
              <a:t>IDE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5048" cy="343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069" y="243078"/>
            <a:ext cx="26466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Introducing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SAP </a:t>
            </a:r>
            <a:r>
              <a:rPr dirty="0" sz="1800" spc="-15">
                <a:solidFill>
                  <a:srgbClr val="7E7E7E"/>
                </a:solidFill>
                <a:latin typeface="Arial"/>
                <a:cs typeface="Arial"/>
              </a:rPr>
              <a:t>Web</a:t>
            </a:r>
            <a:r>
              <a:rPr dirty="0" sz="1800" spc="-7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IDE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6069" y="516127"/>
            <a:ext cx="432371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SAP </a:t>
            </a:r>
            <a:r>
              <a:rPr dirty="0" spc="-10"/>
              <a:t>Web </a:t>
            </a:r>
            <a:r>
              <a:rPr dirty="0"/>
              <a:t>IDE – Product</a:t>
            </a:r>
            <a:r>
              <a:rPr dirty="0" spc="-120"/>
              <a:t> </a:t>
            </a:r>
            <a:r>
              <a:rPr dirty="0"/>
              <a:t>description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384" y="2273300"/>
            <a:ext cx="6363335" cy="2084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9845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SAP </a:t>
            </a:r>
            <a:r>
              <a:rPr dirty="0" sz="2000" spc="-10">
                <a:latin typeface="Arial"/>
                <a:cs typeface="Arial"/>
              </a:rPr>
              <a:t>Web </a:t>
            </a:r>
            <a:r>
              <a:rPr dirty="0" sz="2000">
                <a:latin typeface="Arial"/>
                <a:cs typeface="Arial"/>
              </a:rPr>
              <a:t>IDE is a powerful, extensible, </a:t>
            </a:r>
            <a:r>
              <a:rPr dirty="0" sz="2000">
                <a:solidFill>
                  <a:srgbClr val="EFAB00"/>
                </a:solidFill>
                <a:latin typeface="Arial"/>
                <a:cs typeface="Arial"/>
              </a:rPr>
              <a:t>web-based  </a:t>
            </a:r>
            <a:r>
              <a:rPr dirty="0" sz="2000">
                <a:latin typeface="Arial"/>
                <a:cs typeface="Arial"/>
              </a:rPr>
              <a:t>integrated development tool that simplifies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EFAB00"/>
                </a:solidFill>
                <a:latin typeface="Arial"/>
                <a:cs typeface="Arial"/>
              </a:rPr>
              <a:t>end-to-end  </a:t>
            </a:r>
            <a:r>
              <a:rPr dirty="0" sz="2000">
                <a:latin typeface="Arial"/>
                <a:cs typeface="Arial"/>
              </a:rPr>
              <a:t>development of </a:t>
            </a:r>
            <a:r>
              <a:rPr dirty="0" sz="200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dirty="0" sz="2000" spc="-85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EFAB00"/>
                </a:solidFill>
                <a:latin typeface="Arial"/>
                <a:cs typeface="Arial"/>
              </a:rPr>
              <a:t>applications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795"/>
              </a:spcBef>
            </a:pPr>
            <a:r>
              <a:rPr dirty="0" sz="2000" spc="-5">
                <a:solidFill>
                  <a:srgbClr val="EFAB00"/>
                </a:solidFill>
                <a:latin typeface="Arial"/>
                <a:cs typeface="Arial"/>
              </a:rPr>
              <a:t>Efficiently </a:t>
            </a:r>
            <a:r>
              <a:rPr dirty="0" sz="2000">
                <a:latin typeface="Arial"/>
                <a:cs typeface="Arial"/>
              </a:rPr>
              <a:t>develop business applications for </a:t>
            </a:r>
            <a:r>
              <a:rPr dirty="0" sz="2000">
                <a:solidFill>
                  <a:srgbClr val="EFAB00"/>
                </a:solidFill>
                <a:latin typeface="Arial"/>
                <a:cs typeface="Arial"/>
              </a:rPr>
              <a:t>Intelligent  Enterprise </a:t>
            </a:r>
            <a:r>
              <a:rPr dirty="0" sz="2000">
                <a:latin typeface="Arial"/>
                <a:cs typeface="Arial"/>
              </a:rPr>
              <a:t>scenarios such as </a:t>
            </a:r>
            <a:r>
              <a:rPr dirty="0" sz="2000" spc="-5">
                <a:solidFill>
                  <a:srgbClr val="EFAB00"/>
                </a:solidFill>
                <a:latin typeface="Arial"/>
                <a:cs typeface="Arial"/>
              </a:rPr>
              <a:t>SAP </a:t>
            </a:r>
            <a:r>
              <a:rPr dirty="0" sz="2000">
                <a:solidFill>
                  <a:srgbClr val="EFAB00"/>
                </a:solidFill>
                <a:latin typeface="Arial"/>
                <a:cs typeface="Arial"/>
              </a:rPr>
              <a:t>S/4HANA</a:t>
            </a:r>
            <a:r>
              <a:rPr dirty="0" sz="2000" spc="-24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extensions,  SAP Fiori, mobile, and Internet of Things (IoT)</a:t>
            </a:r>
            <a:r>
              <a:rPr dirty="0" sz="2000" spc="-2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31172" y="2101645"/>
            <a:ext cx="2415211" cy="26210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69" y="243078"/>
            <a:ext cx="2646680" cy="60388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Introducing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SAP </a:t>
            </a:r>
            <a:r>
              <a:rPr dirty="0" sz="1800" spc="-15" b="0">
                <a:solidFill>
                  <a:srgbClr val="7E7E7E"/>
                </a:solidFill>
                <a:latin typeface="Arial"/>
                <a:cs typeface="Arial"/>
              </a:rPr>
              <a:t>Web</a:t>
            </a:r>
            <a:r>
              <a:rPr dirty="0" sz="1800" spc="-75" b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IDE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pc="-5"/>
              <a:t>Delivery</a:t>
            </a:r>
            <a:r>
              <a:rPr dirty="0" spc="-15"/>
              <a:t> </a:t>
            </a:r>
            <a:r>
              <a:rPr dirty="0"/>
              <a:t>options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28503" y="6113779"/>
            <a:ext cx="10629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666666"/>
                </a:solidFill>
                <a:latin typeface="Liberation Sans Narrow"/>
                <a:cs typeface="Liberation Sans Narrow"/>
              </a:rPr>
              <a:t>* </a:t>
            </a:r>
            <a:r>
              <a:rPr dirty="0" sz="1400" spc="-5">
                <a:solidFill>
                  <a:srgbClr val="666666"/>
                </a:solidFill>
                <a:latin typeface="Liberation Sans Narrow"/>
                <a:cs typeface="Liberation Sans Narrow"/>
              </a:rPr>
              <a:t>Partial</a:t>
            </a:r>
            <a:r>
              <a:rPr dirty="0" sz="1400" spc="-50">
                <a:solidFill>
                  <a:srgbClr val="666666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5">
                <a:solidFill>
                  <a:srgbClr val="666666"/>
                </a:solidFill>
                <a:latin typeface="Liberation Sans Narrow"/>
                <a:cs typeface="Liberation Sans Narrow"/>
              </a:rPr>
              <a:t>support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83079" y="1760220"/>
            <a:ext cx="3388360" cy="370840"/>
          </a:xfrm>
          <a:prstGeom prst="rect">
            <a:avLst/>
          </a:prstGeom>
          <a:solidFill>
            <a:srgbClr val="008FD2"/>
          </a:solidFill>
        </p:spPr>
        <p:txBody>
          <a:bodyPr wrap="square" lIns="0" tIns="58419" rIns="0" bIns="0" rtlCol="0" vert="horz">
            <a:spAutoFit/>
          </a:bodyPr>
          <a:lstStyle/>
          <a:p>
            <a:pPr marL="574675">
              <a:lnSpc>
                <a:spcPct val="100000"/>
              </a:lnSpc>
              <a:spcBef>
                <a:spcPts val="459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SAP Web IDE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Full-Stack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83079" y="2174748"/>
            <a:ext cx="3388360" cy="551815"/>
          </a:xfrm>
          <a:prstGeom prst="rect">
            <a:avLst/>
          </a:prstGeom>
          <a:solidFill>
            <a:srgbClr val="EFAB00"/>
          </a:solidFill>
        </p:spPr>
        <p:txBody>
          <a:bodyPr wrap="square" lIns="0" tIns="58419" rIns="0" bIns="0" rtlCol="0" vert="horz">
            <a:spAutoFit/>
          </a:bodyPr>
          <a:lstStyle/>
          <a:p>
            <a:pPr marL="467995" marR="159385" indent="-302260">
              <a:lnSpc>
                <a:spcPct val="100000"/>
              </a:lnSpc>
              <a:spcBef>
                <a:spcPts val="459"/>
              </a:spcBef>
            </a:pPr>
            <a:r>
              <a:rPr dirty="0" sz="1400" spc="-5">
                <a:latin typeface="Liberation Sans Narrow"/>
                <a:cs typeface="Liberation Sans Narrow"/>
              </a:rPr>
              <a:t>Develop and extend </a:t>
            </a:r>
            <a:r>
              <a:rPr dirty="0" sz="1400">
                <a:latin typeface="Liberation Sans Narrow"/>
                <a:cs typeface="Liberation Sans Narrow"/>
              </a:rPr>
              <a:t>SAP </a:t>
            </a:r>
            <a:r>
              <a:rPr dirty="0" sz="1400" spc="-5">
                <a:latin typeface="Liberation Sans Narrow"/>
                <a:cs typeface="Liberation Sans Narrow"/>
              </a:rPr>
              <a:t>business applications  for </a:t>
            </a:r>
            <a:r>
              <a:rPr dirty="0" sz="1400">
                <a:latin typeface="Liberation Sans Narrow"/>
                <a:cs typeface="Liberation Sans Narrow"/>
              </a:rPr>
              <a:t>SAP </a:t>
            </a:r>
            <a:r>
              <a:rPr dirty="0" sz="1400" spc="-5">
                <a:latin typeface="Liberation Sans Narrow"/>
                <a:cs typeface="Liberation Sans Narrow"/>
              </a:rPr>
              <a:t>Cloud </a:t>
            </a:r>
            <a:r>
              <a:rPr dirty="0" sz="1400">
                <a:latin typeface="Liberation Sans Narrow"/>
                <a:cs typeface="Liberation Sans Narrow"/>
              </a:rPr>
              <a:t>Platform </a:t>
            </a:r>
            <a:r>
              <a:rPr dirty="0" sz="1400" spc="-5">
                <a:latin typeface="Liberation Sans Narrow"/>
                <a:cs typeface="Liberation Sans Narrow"/>
              </a:rPr>
              <a:t>and </a:t>
            </a:r>
            <a:r>
              <a:rPr dirty="0" sz="1400">
                <a:latin typeface="Liberation Sans Narrow"/>
                <a:cs typeface="Liberation Sans Narrow"/>
              </a:rPr>
              <a:t>SAP </a:t>
            </a:r>
            <a:r>
              <a:rPr dirty="0" sz="1400" spc="-5">
                <a:latin typeface="Liberation Sans Narrow"/>
                <a:cs typeface="Liberation Sans Narrow"/>
              </a:rPr>
              <a:t>core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63740" y="1760220"/>
            <a:ext cx="3386454" cy="370840"/>
          </a:xfrm>
          <a:custGeom>
            <a:avLst/>
            <a:gdLst/>
            <a:ahLst/>
            <a:cxnLst/>
            <a:rect l="l" t="t" r="r" b="b"/>
            <a:pathLst>
              <a:path w="3386454" h="370839">
                <a:moveTo>
                  <a:pt x="3386328" y="0"/>
                </a:moveTo>
                <a:lnTo>
                  <a:pt x="0" y="0"/>
                </a:lnTo>
                <a:lnTo>
                  <a:pt x="0" y="370332"/>
                </a:lnTo>
                <a:lnTo>
                  <a:pt x="3386328" y="370332"/>
                </a:lnTo>
                <a:lnTo>
                  <a:pt x="3386328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063740" y="1806016"/>
            <a:ext cx="338645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6576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SAP Web IDE for SAP</a:t>
            </a:r>
            <a:r>
              <a:rPr dirty="0" sz="16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HANA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63740" y="2174748"/>
            <a:ext cx="3386454" cy="551815"/>
          </a:xfrm>
          <a:prstGeom prst="rect">
            <a:avLst/>
          </a:prstGeom>
          <a:solidFill>
            <a:srgbClr val="EFAB00"/>
          </a:solidFill>
        </p:spPr>
        <p:txBody>
          <a:bodyPr wrap="square" lIns="0" tIns="165100" rIns="0" bIns="0" rtlCol="0" vert="horz">
            <a:spAutoFit/>
          </a:bodyPr>
          <a:lstStyle/>
          <a:p>
            <a:pPr marL="217804">
              <a:lnSpc>
                <a:spcPct val="100000"/>
              </a:lnSpc>
              <a:spcBef>
                <a:spcPts val="1300"/>
              </a:spcBef>
            </a:pPr>
            <a:r>
              <a:rPr dirty="0" sz="1400" spc="-5">
                <a:latin typeface="Liberation Sans Narrow"/>
                <a:cs typeface="Liberation Sans Narrow"/>
              </a:rPr>
              <a:t>Develop business applications for </a:t>
            </a:r>
            <a:r>
              <a:rPr dirty="0" sz="1400">
                <a:latin typeface="Liberation Sans Narrow"/>
                <a:cs typeface="Liberation Sans Narrow"/>
              </a:rPr>
              <a:t>SAP</a:t>
            </a:r>
            <a:r>
              <a:rPr dirty="0" sz="1400" spc="5">
                <a:latin typeface="Liberation Sans Narrow"/>
                <a:cs typeface="Liberation Sans Narrow"/>
              </a:rPr>
              <a:t> </a:t>
            </a:r>
            <a:r>
              <a:rPr dirty="0" sz="1400" spc="-5">
                <a:latin typeface="Liberation Sans Narrow"/>
                <a:cs typeface="Liberation Sans Narrow"/>
              </a:rPr>
              <a:t>HANA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83079" y="5132832"/>
            <a:ext cx="3388360" cy="1213485"/>
          </a:xfrm>
          <a:prstGeom prst="rect">
            <a:avLst/>
          </a:prstGeom>
          <a:solidFill>
            <a:srgbClr val="EBEBEB"/>
          </a:solidFill>
        </p:spPr>
        <p:txBody>
          <a:bodyPr wrap="square" lIns="0" tIns="11430" rIns="0" bIns="0" rtlCol="0" vert="horz">
            <a:spAutoFit/>
          </a:bodyPr>
          <a:lstStyle/>
          <a:p>
            <a:pPr marL="271780" indent="-182245">
              <a:lnSpc>
                <a:spcPct val="100000"/>
              </a:lnSpc>
              <a:spcBef>
                <a:spcPts val="90"/>
              </a:spcBef>
              <a:buFont typeface="Wingdings"/>
              <a:buChar char=""/>
              <a:tabLst>
                <a:tab pos="272415" algn="l"/>
              </a:tabLst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Zero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installation, low</a:t>
            </a:r>
            <a:r>
              <a:rPr dirty="0" sz="1400" spc="-7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administration</a:t>
            </a:r>
            <a:endParaRPr sz="1400">
              <a:latin typeface="Arial"/>
              <a:cs typeface="Arial"/>
            </a:endParaRPr>
          </a:p>
          <a:p>
            <a:pPr marL="271780" indent="-182245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272415" algn="l"/>
              </a:tabLst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Ubiquitous</a:t>
            </a:r>
            <a:r>
              <a:rPr dirty="0" sz="1400" spc="-4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availability</a:t>
            </a:r>
            <a:endParaRPr sz="1400">
              <a:latin typeface="Arial"/>
              <a:cs typeface="Arial"/>
            </a:endParaRPr>
          </a:p>
          <a:p>
            <a:pPr marL="271780" indent="-182245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272415" algn="l"/>
              </a:tabLst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Bi-weekly</a:t>
            </a:r>
            <a:r>
              <a:rPr dirty="0" sz="1400" spc="-2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updates</a:t>
            </a:r>
            <a:endParaRPr sz="1400">
              <a:latin typeface="Arial"/>
              <a:cs typeface="Arial"/>
            </a:endParaRPr>
          </a:p>
          <a:p>
            <a:pPr marL="271780" marR="532765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272415" algn="l"/>
              </a:tabLst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Included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with various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SAP</a:t>
            </a:r>
            <a:r>
              <a:rPr dirty="0" sz="1400" spc="-8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Cloud 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Platform</a:t>
            </a:r>
            <a:r>
              <a:rPr dirty="0" sz="1400" spc="-4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packages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3740" y="5132832"/>
            <a:ext cx="3386454" cy="1213485"/>
          </a:xfrm>
          <a:prstGeom prst="rect">
            <a:avLst/>
          </a:prstGeom>
          <a:solidFill>
            <a:srgbClr val="EBEBEB"/>
          </a:solidFill>
        </p:spPr>
        <p:txBody>
          <a:bodyPr wrap="square" lIns="0" tIns="136525" rIns="0" bIns="0" rtlCol="0" vert="horz">
            <a:spAutoFit/>
          </a:bodyPr>
          <a:lstStyle/>
          <a:p>
            <a:pPr marL="271145" indent="-182245">
              <a:lnSpc>
                <a:spcPct val="100000"/>
              </a:lnSpc>
              <a:spcBef>
                <a:spcPts val="1075"/>
              </a:spcBef>
              <a:buFont typeface="Wingdings"/>
              <a:buChar char=""/>
              <a:tabLst>
                <a:tab pos="271780" algn="l"/>
              </a:tabLst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Released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with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SAP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HANA</a:t>
            </a:r>
            <a:r>
              <a:rPr dirty="0" sz="1400" spc="-4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SPSs</a:t>
            </a:r>
            <a:endParaRPr sz="1400">
              <a:latin typeface="Arial"/>
              <a:cs typeface="Arial"/>
            </a:endParaRPr>
          </a:p>
          <a:p>
            <a:pPr marL="271145" indent="-18224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71780" algn="l"/>
              </a:tabLst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Included in SAP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HANA</a:t>
            </a:r>
            <a:r>
              <a:rPr dirty="0" sz="1400" spc="-6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license</a:t>
            </a:r>
            <a:endParaRPr sz="1400">
              <a:latin typeface="Arial"/>
              <a:cs typeface="Arial"/>
            </a:endParaRPr>
          </a:p>
          <a:p>
            <a:pPr marL="271145" marR="349885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271780" algn="l"/>
              </a:tabLst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Available with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SAP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HANA, express 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edition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83552" y="1123188"/>
            <a:ext cx="684276" cy="6842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77757" y="1108625"/>
            <a:ext cx="552476" cy="620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618358" y="1351026"/>
            <a:ext cx="22872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SAP Cloud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Platform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22489" y="1351026"/>
            <a:ext cx="26568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latin typeface="Arial"/>
                <a:cs typeface="Arial"/>
              </a:rPr>
              <a:t>SAP </a:t>
            </a:r>
            <a:r>
              <a:rPr dirty="0" sz="2000">
                <a:latin typeface="Arial"/>
                <a:cs typeface="Arial"/>
              </a:rPr>
              <a:t>HANA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on-premise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378836" y="2866517"/>
            <a:ext cx="2196465" cy="966469"/>
            <a:chOff x="2378836" y="2866517"/>
            <a:chExt cx="2196465" cy="966469"/>
          </a:xfrm>
        </p:grpSpPr>
        <p:sp>
          <p:nvSpPr>
            <p:cNvPr id="16" name="object 16"/>
            <p:cNvSpPr/>
            <p:nvPr/>
          </p:nvSpPr>
          <p:spPr>
            <a:xfrm>
              <a:off x="2382011" y="2869692"/>
              <a:ext cx="2190115" cy="960119"/>
            </a:xfrm>
            <a:custGeom>
              <a:avLst/>
              <a:gdLst/>
              <a:ahLst/>
              <a:cxnLst/>
              <a:rect l="l" t="t" r="r" b="b"/>
              <a:pathLst>
                <a:path w="2190115" h="960120">
                  <a:moveTo>
                    <a:pt x="0" y="96647"/>
                  </a:moveTo>
                  <a:lnTo>
                    <a:pt x="7600" y="59043"/>
                  </a:lnTo>
                  <a:lnTo>
                    <a:pt x="28320" y="28321"/>
                  </a:lnTo>
                  <a:lnTo>
                    <a:pt x="59043" y="7600"/>
                  </a:lnTo>
                  <a:lnTo>
                    <a:pt x="96646" y="0"/>
                  </a:lnTo>
                  <a:lnTo>
                    <a:pt x="2093340" y="0"/>
                  </a:lnTo>
                  <a:lnTo>
                    <a:pt x="2130944" y="7600"/>
                  </a:lnTo>
                  <a:lnTo>
                    <a:pt x="2161666" y="28321"/>
                  </a:lnTo>
                  <a:lnTo>
                    <a:pt x="2182387" y="59043"/>
                  </a:lnTo>
                  <a:lnTo>
                    <a:pt x="2189988" y="96647"/>
                  </a:lnTo>
                  <a:lnTo>
                    <a:pt x="2189988" y="863473"/>
                  </a:lnTo>
                  <a:lnTo>
                    <a:pt x="2182387" y="901076"/>
                  </a:lnTo>
                  <a:lnTo>
                    <a:pt x="2161666" y="931799"/>
                  </a:lnTo>
                  <a:lnTo>
                    <a:pt x="2130944" y="952519"/>
                  </a:lnTo>
                  <a:lnTo>
                    <a:pt x="2093340" y="960120"/>
                  </a:lnTo>
                  <a:lnTo>
                    <a:pt x="96646" y="960120"/>
                  </a:lnTo>
                  <a:lnTo>
                    <a:pt x="59043" y="952519"/>
                  </a:lnTo>
                  <a:lnTo>
                    <a:pt x="28320" y="931799"/>
                  </a:lnTo>
                  <a:lnTo>
                    <a:pt x="7600" y="901076"/>
                  </a:lnTo>
                  <a:lnTo>
                    <a:pt x="0" y="863473"/>
                  </a:lnTo>
                  <a:lnTo>
                    <a:pt x="0" y="96647"/>
                  </a:lnTo>
                  <a:close/>
                </a:path>
              </a:pathLst>
            </a:custGeom>
            <a:ln w="6096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580132" y="2942843"/>
              <a:ext cx="1748155" cy="835660"/>
            </a:xfrm>
            <a:custGeom>
              <a:avLst/>
              <a:gdLst/>
              <a:ahLst/>
              <a:cxnLst/>
              <a:rect l="l" t="t" r="r" b="b"/>
              <a:pathLst>
                <a:path w="1748154" h="835660">
                  <a:moveTo>
                    <a:pt x="1748015" y="598932"/>
                  </a:moveTo>
                  <a:lnTo>
                    <a:pt x="0" y="598932"/>
                  </a:lnTo>
                  <a:lnTo>
                    <a:pt x="0" y="835152"/>
                  </a:lnTo>
                  <a:lnTo>
                    <a:pt x="1748015" y="835152"/>
                  </a:lnTo>
                  <a:lnTo>
                    <a:pt x="1748015" y="598932"/>
                  </a:lnTo>
                  <a:close/>
                </a:path>
                <a:path w="1748154" h="835660">
                  <a:moveTo>
                    <a:pt x="1748015" y="300228"/>
                  </a:moveTo>
                  <a:lnTo>
                    <a:pt x="0" y="300228"/>
                  </a:lnTo>
                  <a:lnTo>
                    <a:pt x="0" y="534924"/>
                  </a:lnTo>
                  <a:lnTo>
                    <a:pt x="1748015" y="534924"/>
                  </a:lnTo>
                  <a:lnTo>
                    <a:pt x="1748015" y="300228"/>
                  </a:lnTo>
                  <a:close/>
                </a:path>
                <a:path w="1748154" h="835660">
                  <a:moveTo>
                    <a:pt x="1748015" y="0"/>
                  </a:moveTo>
                  <a:lnTo>
                    <a:pt x="0" y="0"/>
                  </a:lnTo>
                  <a:lnTo>
                    <a:pt x="0" y="234696"/>
                  </a:lnTo>
                  <a:lnTo>
                    <a:pt x="1748015" y="234696"/>
                  </a:lnTo>
                  <a:lnTo>
                    <a:pt x="174801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860804" y="4172711"/>
            <a:ext cx="3232785" cy="234950"/>
          </a:xfrm>
          <a:prstGeom prst="rect">
            <a:avLst/>
          </a:prstGeom>
          <a:solidFill>
            <a:srgbClr val="EBEBEB"/>
          </a:solidFill>
        </p:spPr>
        <p:txBody>
          <a:bodyPr wrap="square" lIns="0" tIns="6985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Liberation Sans Narrow"/>
                <a:cs typeface="Liberation Sans Narrow"/>
              </a:rPr>
              <a:t>SAP </a:t>
            </a:r>
            <a:r>
              <a:rPr dirty="0" sz="1400" spc="-5">
                <a:latin typeface="Liberation Sans Narrow"/>
                <a:cs typeface="Liberation Sans Narrow"/>
              </a:rPr>
              <a:t>core, </a:t>
            </a:r>
            <a:r>
              <a:rPr dirty="0" sz="1400">
                <a:latin typeface="Liberation Sans Narrow"/>
                <a:cs typeface="Liberation Sans Narrow"/>
              </a:rPr>
              <a:t>SAP S/4HANA, </a:t>
            </a:r>
            <a:r>
              <a:rPr dirty="0" sz="1400" spc="-5">
                <a:latin typeface="Liberation Sans Narrow"/>
                <a:cs typeface="Liberation Sans Narrow"/>
              </a:rPr>
              <a:t>SucessFactors</a:t>
            </a:r>
            <a:r>
              <a:rPr dirty="0" sz="1400" spc="-40">
                <a:latin typeface="Liberation Sans Narrow"/>
                <a:cs typeface="Liberation Sans Narrow"/>
              </a:rPr>
              <a:t> </a:t>
            </a:r>
            <a:r>
              <a:rPr dirty="0" sz="1400">
                <a:latin typeface="Liberation Sans Narrow"/>
                <a:cs typeface="Liberation Sans Narrow"/>
              </a:rPr>
              <a:t>…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60804" y="4751832"/>
            <a:ext cx="1408430" cy="236220"/>
          </a:xfrm>
          <a:prstGeom prst="rect">
            <a:avLst/>
          </a:prstGeom>
          <a:solidFill>
            <a:srgbClr val="EBEBEB"/>
          </a:solidFill>
        </p:spPr>
        <p:txBody>
          <a:bodyPr wrap="square" lIns="0" tIns="8255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latin typeface="Liberation Sans Narrow"/>
                <a:cs typeface="Liberation Sans Narrow"/>
              </a:rPr>
              <a:t>SAP CP </a:t>
            </a:r>
            <a:r>
              <a:rPr dirty="0" sz="1400" spc="-5">
                <a:latin typeface="Liberation Sans Narrow"/>
                <a:cs typeface="Liberation Sans Narrow"/>
              </a:rPr>
              <a:t>(Neo,</a:t>
            </a:r>
            <a:r>
              <a:rPr dirty="0" sz="1400" spc="-45">
                <a:latin typeface="Liberation Sans Narrow"/>
                <a:cs typeface="Liberation Sans Narrow"/>
              </a:rPr>
              <a:t> </a:t>
            </a:r>
            <a:r>
              <a:rPr dirty="0" sz="1400">
                <a:latin typeface="Liberation Sans Narrow"/>
                <a:cs typeface="Liberation Sans Narrow"/>
              </a:rPr>
              <a:t>CF)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85032" y="4751832"/>
            <a:ext cx="1408430" cy="236220"/>
          </a:xfrm>
          <a:prstGeom prst="rect">
            <a:avLst/>
          </a:prstGeom>
          <a:solidFill>
            <a:srgbClr val="EBEBEB"/>
          </a:solidFill>
        </p:spPr>
        <p:txBody>
          <a:bodyPr wrap="square" lIns="0" tIns="82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latin typeface="Liberation Sans Narrow"/>
                <a:cs typeface="Liberation Sans Narrow"/>
              </a:rPr>
              <a:t>ABAP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83079" y="2769107"/>
            <a:ext cx="3388360" cy="2321560"/>
          </a:xfrm>
          <a:prstGeom prst="rect">
            <a:avLst/>
          </a:prstGeom>
          <a:ln w="6096">
            <a:solidFill>
              <a:srgbClr val="008FD2"/>
            </a:solidFill>
          </a:ln>
        </p:spPr>
        <p:txBody>
          <a:bodyPr wrap="square" lIns="0" tIns="92710" rIns="0" bIns="0" rtlCol="0" vert="horz">
            <a:spAutoFit/>
          </a:bodyPr>
          <a:lstStyle/>
          <a:p>
            <a:pPr marL="1131570" marR="942340" indent="-227329">
              <a:lnSpc>
                <a:spcPct val="140600"/>
              </a:lnSpc>
              <a:spcBef>
                <a:spcPts val="730"/>
              </a:spcBef>
            </a:pPr>
            <a:r>
              <a:rPr dirty="0" sz="1400">
                <a:latin typeface="Arial"/>
                <a:cs typeface="Arial"/>
              </a:rPr>
              <a:t>SAPUI5 / SAP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Fiori  Java, </a:t>
            </a:r>
            <a:r>
              <a:rPr dirty="0" sz="1400">
                <a:latin typeface="Arial"/>
                <a:cs typeface="Arial"/>
              </a:rPr>
              <a:t>Node.js  SAP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HANA*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44"/>
              </a:spcBef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Use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OData</a:t>
            </a:r>
            <a:r>
              <a:rPr dirty="0" sz="1400" spc="-4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Services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algn="ctr" marL="1317625" marR="1311275">
              <a:lnSpc>
                <a:spcPct val="133700"/>
              </a:lnSpc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Deploy</a:t>
            </a:r>
            <a:r>
              <a:rPr dirty="0" sz="1400" spc="-11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to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02835" y="2942844"/>
            <a:ext cx="524256" cy="390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7665593" y="2866517"/>
            <a:ext cx="2196465" cy="966469"/>
            <a:chOff x="7665593" y="2866517"/>
            <a:chExt cx="2196465" cy="966469"/>
          </a:xfrm>
        </p:grpSpPr>
        <p:sp>
          <p:nvSpPr>
            <p:cNvPr id="24" name="object 24"/>
            <p:cNvSpPr/>
            <p:nvPr/>
          </p:nvSpPr>
          <p:spPr>
            <a:xfrm>
              <a:off x="7668768" y="2869692"/>
              <a:ext cx="2190115" cy="960119"/>
            </a:xfrm>
            <a:custGeom>
              <a:avLst/>
              <a:gdLst/>
              <a:ahLst/>
              <a:cxnLst/>
              <a:rect l="l" t="t" r="r" b="b"/>
              <a:pathLst>
                <a:path w="2190115" h="960120">
                  <a:moveTo>
                    <a:pt x="0" y="96647"/>
                  </a:moveTo>
                  <a:lnTo>
                    <a:pt x="7600" y="59043"/>
                  </a:lnTo>
                  <a:lnTo>
                    <a:pt x="28321" y="28321"/>
                  </a:lnTo>
                  <a:lnTo>
                    <a:pt x="59043" y="7600"/>
                  </a:lnTo>
                  <a:lnTo>
                    <a:pt x="96647" y="0"/>
                  </a:lnTo>
                  <a:lnTo>
                    <a:pt x="2093340" y="0"/>
                  </a:lnTo>
                  <a:lnTo>
                    <a:pt x="2130944" y="7600"/>
                  </a:lnTo>
                  <a:lnTo>
                    <a:pt x="2161666" y="28321"/>
                  </a:lnTo>
                  <a:lnTo>
                    <a:pt x="2182387" y="59043"/>
                  </a:lnTo>
                  <a:lnTo>
                    <a:pt x="2189987" y="96647"/>
                  </a:lnTo>
                  <a:lnTo>
                    <a:pt x="2189987" y="863473"/>
                  </a:lnTo>
                  <a:lnTo>
                    <a:pt x="2182387" y="901076"/>
                  </a:lnTo>
                  <a:lnTo>
                    <a:pt x="2161666" y="931799"/>
                  </a:lnTo>
                  <a:lnTo>
                    <a:pt x="2130944" y="952519"/>
                  </a:lnTo>
                  <a:lnTo>
                    <a:pt x="2093340" y="960120"/>
                  </a:lnTo>
                  <a:lnTo>
                    <a:pt x="96647" y="960120"/>
                  </a:lnTo>
                  <a:lnTo>
                    <a:pt x="59043" y="952519"/>
                  </a:lnTo>
                  <a:lnTo>
                    <a:pt x="28321" y="931799"/>
                  </a:lnTo>
                  <a:lnTo>
                    <a:pt x="7600" y="901076"/>
                  </a:lnTo>
                  <a:lnTo>
                    <a:pt x="0" y="863473"/>
                  </a:lnTo>
                  <a:lnTo>
                    <a:pt x="0" y="96647"/>
                  </a:lnTo>
                  <a:close/>
                </a:path>
              </a:pathLst>
            </a:custGeom>
            <a:ln w="6096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815072" y="2942843"/>
              <a:ext cx="1800225" cy="835660"/>
            </a:xfrm>
            <a:custGeom>
              <a:avLst/>
              <a:gdLst/>
              <a:ahLst/>
              <a:cxnLst/>
              <a:rect l="l" t="t" r="r" b="b"/>
              <a:pathLst>
                <a:path w="1800225" h="835660">
                  <a:moveTo>
                    <a:pt x="1799844" y="598932"/>
                  </a:moveTo>
                  <a:lnTo>
                    <a:pt x="0" y="598932"/>
                  </a:lnTo>
                  <a:lnTo>
                    <a:pt x="0" y="835152"/>
                  </a:lnTo>
                  <a:lnTo>
                    <a:pt x="1799844" y="835152"/>
                  </a:lnTo>
                  <a:lnTo>
                    <a:pt x="1799844" y="598932"/>
                  </a:lnTo>
                  <a:close/>
                </a:path>
                <a:path w="1800225" h="835660">
                  <a:moveTo>
                    <a:pt x="1799844" y="300228"/>
                  </a:moveTo>
                  <a:lnTo>
                    <a:pt x="0" y="300228"/>
                  </a:lnTo>
                  <a:lnTo>
                    <a:pt x="0" y="534924"/>
                  </a:lnTo>
                  <a:lnTo>
                    <a:pt x="1799844" y="534924"/>
                  </a:lnTo>
                  <a:lnTo>
                    <a:pt x="1799844" y="300228"/>
                  </a:lnTo>
                  <a:close/>
                </a:path>
                <a:path w="1800225" h="835660">
                  <a:moveTo>
                    <a:pt x="1799844" y="0"/>
                  </a:moveTo>
                  <a:lnTo>
                    <a:pt x="0" y="0"/>
                  </a:lnTo>
                  <a:lnTo>
                    <a:pt x="0" y="234696"/>
                  </a:lnTo>
                  <a:lnTo>
                    <a:pt x="1799844" y="234696"/>
                  </a:lnTo>
                  <a:lnTo>
                    <a:pt x="1799844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147559" y="4172711"/>
            <a:ext cx="3232785" cy="234950"/>
          </a:xfrm>
          <a:prstGeom prst="rect">
            <a:avLst/>
          </a:prstGeom>
          <a:solidFill>
            <a:srgbClr val="EBEBEB"/>
          </a:solidFill>
        </p:spPr>
        <p:txBody>
          <a:bodyPr wrap="square" lIns="0" tIns="6985" rIns="0" bIns="0" rtlCol="0" vert="horz">
            <a:spAutoFit/>
          </a:bodyPr>
          <a:lstStyle/>
          <a:p>
            <a:pPr marL="713105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Liberation Sans Narrow"/>
                <a:cs typeface="Liberation Sans Narrow"/>
              </a:rPr>
              <a:t>XS </a:t>
            </a:r>
            <a:r>
              <a:rPr dirty="0" sz="1400" spc="-5">
                <a:latin typeface="Liberation Sans Narrow"/>
                <a:cs typeface="Liberation Sans Narrow"/>
              </a:rPr>
              <a:t>advanced (local</a:t>
            </a:r>
            <a:r>
              <a:rPr dirty="0" sz="1400" spc="-15">
                <a:latin typeface="Liberation Sans Narrow"/>
                <a:cs typeface="Liberation Sans Narrow"/>
              </a:rPr>
              <a:t> </a:t>
            </a:r>
            <a:r>
              <a:rPr dirty="0" sz="1400" spc="-5">
                <a:latin typeface="Liberation Sans Narrow"/>
                <a:cs typeface="Liberation Sans Narrow"/>
              </a:rPr>
              <a:t>service)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47559" y="4751832"/>
            <a:ext cx="3232785" cy="236220"/>
          </a:xfrm>
          <a:prstGeom prst="rect">
            <a:avLst/>
          </a:prstGeom>
          <a:solidFill>
            <a:srgbClr val="EBEBEB"/>
          </a:solidFill>
        </p:spPr>
        <p:txBody>
          <a:bodyPr wrap="square" lIns="0" tIns="825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latin typeface="Liberation Sans Narrow"/>
                <a:cs typeface="Liberation Sans Narrow"/>
              </a:rPr>
              <a:t>XS</a:t>
            </a:r>
            <a:r>
              <a:rPr dirty="0" sz="1400" spc="-15">
                <a:latin typeface="Liberation Sans Narrow"/>
                <a:cs typeface="Liberation Sans Narrow"/>
              </a:rPr>
              <a:t> </a:t>
            </a:r>
            <a:r>
              <a:rPr dirty="0" sz="1400" spc="-5">
                <a:latin typeface="Liberation Sans Narrow"/>
                <a:cs typeface="Liberation Sans Narrow"/>
              </a:rPr>
              <a:t>advanced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63740" y="2769107"/>
            <a:ext cx="3386454" cy="2321560"/>
          </a:xfrm>
          <a:prstGeom prst="rect">
            <a:avLst/>
          </a:prstGeom>
          <a:ln w="6096">
            <a:solidFill>
              <a:srgbClr val="008FD2"/>
            </a:solidFill>
          </a:ln>
        </p:spPr>
        <p:txBody>
          <a:bodyPr wrap="square" lIns="0" tIns="92710" rIns="0" bIns="0" rtlCol="0" vert="horz">
            <a:spAutoFit/>
          </a:bodyPr>
          <a:lstStyle/>
          <a:p>
            <a:pPr algn="ctr" marL="840740" marR="918210">
              <a:lnSpc>
                <a:spcPct val="140600"/>
              </a:lnSpc>
              <a:spcBef>
                <a:spcPts val="730"/>
              </a:spcBef>
            </a:pPr>
            <a:r>
              <a:rPr dirty="0" sz="1400">
                <a:latin typeface="Arial"/>
                <a:cs typeface="Arial"/>
              </a:rPr>
              <a:t>SAPUI5 / SAP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Fiori*  </a:t>
            </a:r>
            <a:r>
              <a:rPr dirty="0" sz="1400">
                <a:latin typeface="Arial"/>
                <a:cs typeface="Arial"/>
              </a:rPr>
              <a:t>Node.js, XSJS,</a:t>
            </a:r>
            <a:r>
              <a:rPr dirty="0" sz="1400" spc="-1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Java  </a:t>
            </a:r>
            <a:r>
              <a:rPr dirty="0" sz="1400">
                <a:latin typeface="Arial"/>
                <a:cs typeface="Arial"/>
              </a:rPr>
              <a:t>SAP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HANA</a:t>
            </a:r>
            <a:endParaRPr sz="1400">
              <a:latin typeface="Arial"/>
              <a:cs typeface="Arial"/>
            </a:endParaRPr>
          </a:p>
          <a:p>
            <a:pPr algn="ctr" marL="13335">
              <a:lnSpc>
                <a:spcPct val="100000"/>
              </a:lnSpc>
              <a:spcBef>
                <a:spcPts val="944"/>
              </a:spcBef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Use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OData</a:t>
            </a:r>
            <a:r>
              <a:rPr dirty="0" sz="1400" spc="-4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Services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algn="ctr" marL="13335">
              <a:lnSpc>
                <a:spcPct val="100000"/>
              </a:lnSpc>
              <a:spcBef>
                <a:spcPts val="1245"/>
              </a:spcBef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Deploy</a:t>
            </a:r>
            <a:r>
              <a:rPr dirty="0" sz="1400" spc="-2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to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689592" y="2942844"/>
            <a:ext cx="524255" cy="390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564885" y="2276601"/>
            <a:ext cx="10864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">
                <a:latin typeface="Arial"/>
                <a:cs typeface="Arial"/>
              </a:rPr>
              <a:t>Use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36870" y="3602482"/>
            <a:ext cx="13423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Te</a:t>
            </a:r>
            <a:r>
              <a:rPr dirty="0" sz="2000" spc="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hnolo</a:t>
            </a:r>
            <a:r>
              <a:rPr dirty="0" sz="2000">
                <a:latin typeface="Arial"/>
                <a:cs typeface="Arial"/>
              </a:rPr>
              <a:t>gy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635497" y="5566359"/>
            <a:ext cx="94488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De</a:t>
            </a:r>
            <a:r>
              <a:rPr dirty="0" sz="2000">
                <a:latin typeface="Arial"/>
                <a:cs typeface="Arial"/>
              </a:rPr>
              <a:t>li</a:t>
            </a:r>
            <a:r>
              <a:rPr dirty="0" sz="2000" spc="-10">
                <a:latin typeface="Arial"/>
                <a:cs typeface="Arial"/>
              </a:rPr>
              <a:t>v</a:t>
            </a:r>
            <a:r>
              <a:rPr dirty="0" sz="2000">
                <a:latin typeface="Arial"/>
                <a:cs typeface="Arial"/>
              </a:rPr>
              <a:t>er</a:t>
            </a:r>
            <a:r>
              <a:rPr dirty="0" sz="2000"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733031" y="2232660"/>
            <a:ext cx="200025" cy="434340"/>
          </a:xfrm>
          <a:custGeom>
            <a:avLst/>
            <a:gdLst/>
            <a:ahLst/>
            <a:cxnLst/>
            <a:rect l="l" t="t" r="r" b="b"/>
            <a:pathLst>
              <a:path w="200025" h="434339">
                <a:moveTo>
                  <a:pt x="99822" y="0"/>
                </a:moveTo>
                <a:lnTo>
                  <a:pt x="0" y="0"/>
                </a:lnTo>
                <a:lnTo>
                  <a:pt x="99822" y="217169"/>
                </a:lnTo>
                <a:lnTo>
                  <a:pt x="0" y="434339"/>
                </a:lnTo>
                <a:lnTo>
                  <a:pt x="99822" y="434339"/>
                </a:lnTo>
                <a:lnTo>
                  <a:pt x="199644" y="217169"/>
                </a:lnTo>
                <a:lnTo>
                  <a:pt x="99822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733031" y="3558540"/>
            <a:ext cx="200025" cy="434340"/>
          </a:xfrm>
          <a:custGeom>
            <a:avLst/>
            <a:gdLst/>
            <a:ahLst/>
            <a:cxnLst/>
            <a:rect l="l" t="t" r="r" b="b"/>
            <a:pathLst>
              <a:path w="200025" h="434339">
                <a:moveTo>
                  <a:pt x="99822" y="0"/>
                </a:moveTo>
                <a:lnTo>
                  <a:pt x="0" y="0"/>
                </a:lnTo>
                <a:lnTo>
                  <a:pt x="99822" y="217170"/>
                </a:lnTo>
                <a:lnTo>
                  <a:pt x="0" y="434340"/>
                </a:lnTo>
                <a:lnTo>
                  <a:pt x="99822" y="434340"/>
                </a:lnTo>
                <a:lnTo>
                  <a:pt x="199644" y="217170"/>
                </a:lnTo>
                <a:lnTo>
                  <a:pt x="9982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733031" y="5521452"/>
            <a:ext cx="200025" cy="436245"/>
          </a:xfrm>
          <a:custGeom>
            <a:avLst/>
            <a:gdLst/>
            <a:ahLst/>
            <a:cxnLst/>
            <a:rect l="l" t="t" r="r" b="b"/>
            <a:pathLst>
              <a:path w="200025" h="436245">
                <a:moveTo>
                  <a:pt x="99822" y="0"/>
                </a:moveTo>
                <a:lnTo>
                  <a:pt x="0" y="0"/>
                </a:lnTo>
                <a:lnTo>
                  <a:pt x="99822" y="217932"/>
                </a:lnTo>
                <a:lnTo>
                  <a:pt x="0" y="435864"/>
                </a:lnTo>
                <a:lnTo>
                  <a:pt x="99822" y="435864"/>
                </a:lnTo>
                <a:lnTo>
                  <a:pt x="199644" y="217932"/>
                </a:lnTo>
                <a:lnTo>
                  <a:pt x="99822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282184" y="2232660"/>
            <a:ext cx="200025" cy="434340"/>
          </a:xfrm>
          <a:custGeom>
            <a:avLst/>
            <a:gdLst/>
            <a:ahLst/>
            <a:cxnLst/>
            <a:rect l="l" t="t" r="r" b="b"/>
            <a:pathLst>
              <a:path w="200025" h="434339">
                <a:moveTo>
                  <a:pt x="199643" y="0"/>
                </a:moveTo>
                <a:lnTo>
                  <a:pt x="99821" y="0"/>
                </a:lnTo>
                <a:lnTo>
                  <a:pt x="0" y="217169"/>
                </a:lnTo>
                <a:lnTo>
                  <a:pt x="99821" y="434339"/>
                </a:lnTo>
                <a:lnTo>
                  <a:pt x="199643" y="434339"/>
                </a:lnTo>
                <a:lnTo>
                  <a:pt x="99821" y="217169"/>
                </a:lnTo>
                <a:lnTo>
                  <a:pt x="199643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282184" y="3558540"/>
            <a:ext cx="200025" cy="434340"/>
          </a:xfrm>
          <a:custGeom>
            <a:avLst/>
            <a:gdLst/>
            <a:ahLst/>
            <a:cxnLst/>
            <a:rect l="l" t="t" r="r" b="b"/>
            <a:pathLst>
              <a:path w="200025" h="434339">
                <a:moveTo>
                  <a:pt x="199643" y="0"/>
                </a:moveTo>
                <a:lnTo>
                  <a:pt x="99821" y="0"/>
                </a:lnTo>
                <a:lnTo>
                  <a:pt x="0" y="217170"/>
                </a:lnTo>
                <a:lnTo>
                  <a:pt x="99821" y="434340"/>
                </a:lnTo>
                <a:lnTo>
                  <a:pt x="199643" y="434340"/>
                </a:lnTo>
                <a:lnTo>
                  <a:pt x="99821" y="217170"/>
                </a:lnTo>
                <a:lnTo>
                  <a:pt x="199643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282184" y="5521452"/>
            <a:ext cx="200025" cy="436245"/>
          </a:xfrm>
          <a:custGeom>
            <a:avLst/>
            <a:gdLst/>
            <a:ahLst/>
            <a:cxnLst/>
            <a:rect l="l" t="t" r="r" b="b"/>
            <a:pathLst>
              <a:path w="200025" h="436245">
                <a:moveTo>
                  <a:pt x="199643" y="0"/>
                </a:moveTo>
                <a:lnTo>
                  <a:pt x="99821" y="0"/>
                </a:lnTo>
                <a:lnTo>
                  <a:pt x="0" y="217932"/>
                </a:lnTo>
                <a:lnTo>
                  <a:pt x="99821" y="435864"/>
                </a:lnTo>
                <a:lnTo>
                  <a:pt x="199643" y="435864"/>
                </a:lnTo>
                <a:lnTo>
                  <a:pt x="99821" y="217932"/>
                </a:lnTo>
                <a:lnTo>
                  <a:pt x="199643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3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288" y="243662"/>
            <a:ext cx="26473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Introducing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SAP </a:t>
            </a:r>
            <a:r>
              <a:rPr dirty="0" sz="1800" spc="-15">
                <a:solidFill>
                  <a:srgbClr val="7E7E7E"/>
                </a:solidFill>
                <a:latin typeface="Arial"/>
                <a:cs typeface="Arial"/>
              </a:rPr>
              <a:t>Web</a:t>
            </a:r>
            <a:r>
              <a:rPr dirty="0" sz="1800" spc="-9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IDE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7288" y="517016"/>
            <a:ext cx="405447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SAP </a:t>
            </a:r>
            <a:r>
              <a:rPr dirty="0" spc="-10"/>
              <a:t>Web </a:t>
            </a:r>
            <a:r>
              <a:rPr dirty="0"/>
              <a:t>IDE – </a:t>
            </a:r>
            <a:r>
              <a:rPr dirty="0" spc="-25"/>
              <a:t>Value</a:t>
            </a:r>
            <a:r>
              <a:rPr dirty="0" spc="-120"/>
              <a:t> </a:t>
            </a:r>
            <a:r>
              <a:rPr dirty="0"/>
              <a:t>proposition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4436" y="3685067"/>
            <a:ext cx="2986405" cy="167005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910"/>
              </a:spcBef>
            </a:pPr>
            <a:r>
              <a:rPr dirty="0" sz="2400" b="1">
                <a:latin typeface="Arial"/>
                <a:cs typeface="Arial"/>
              </a:rPr>
              <a:t>Simple</a:t>
            </a:r>
            <a:endParaRPr sz="240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  <a:spcBef>
                <a:spcPts val="610"/>
              </a:spcBef>
            </a:pPr>
            <a:r>
              <a:rPr dirty="0" sz="1800" spc="-10">
                <a:latin typeface="Arial"/>
                <a:cs typeface="Arial"/>
              </a:rPr>
              <a:t>Available anytime, anywhere,  </a:t>
            </a:r>
            <a:r>
              <a:rPr dirty="0" sz="1800" spc="-5">
                <a:latin typeface="Arial"/>
                <a:cs typeface="Arial"/>
              </a:rPr>
              <a:t>no need </a:t>
            </a:r>
            <a:r>
              <a:rPr dirty="0" sz="1800">
                <a:latin typeface="Arial"/>
                <a:cs typeface="Arial"/>
              </a:rPr>
              <a:t>for </a:t>
            </a:r>
            <a:r>
              <a:rPr dirty="0" sz="1800" spc="-5">
                <a:latin typeface="Arial"/>
                <a:cs typeface="Arial"/>
              </a:rPr>
              <a:t>complex  infrastructure, reducing </a:t>
            </a:r>
            <a:r>
              <a:rPr dirty="0" sz="1800">
                <a:latin typeface="Arial"/>
                <a:cs typeface="Arial"/>
              </a:rPr>
              <a:t>cost,  </a:t>
            </a:r>
            <a:r>
              <a:rPr dirty="0" sz="1800" spc="-20">
                <a:latin typeface="Arial"/>
                <a:cs typeface="Arial"/>
              </a:rPr>
              <a:t>complexity, </a:t>
            </a:r>
            <a:r>
              <a:rPr dirty="0" sz="1800" spc="-5">
                <a:latin typeface="Arial"/>
                <a:cs typeface="Arial"/>
              </a:rPr>
              <a:t>and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effort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10810" y="3685067"/>
            <a:ext cx="2777490" cy="194437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10"/>
              </a:spcBef>
            </a:pPr>
            <a:r>
              <a:rPr dirty="0" sz="2400" b="1">
                <a:latin typeface="Arial"/>
                <a:cs typeface="Arial"/>
              </a:rPr>
              <a:t>Integrated</a:t>
            </a:r>
            <a:endParaRPr sz="2400">
              <a:latin typeface="Arial"/>
              <a:cs typeface="Arial"/>
            </a:endParaRPr>
          </a:p>
          <a:p>
            <a:pPr algn="ctr" marL="12065" marR="5080" indent="-635">
              <a:lnSpc>
                <a:spcPct val="100000"/>
              </a:lnSpc>
              <a:spcBef>
                <a:spcPts val="610"/>
              </a:spcBef>
            </a:pPr>
            <a:r>
              <a:rPr dirty="0" sz="1800" spc="-5">
                <a:latin typeface="Arial"/>
                <a:cs typeface="Arial"/>
              </a:rPr>
              <a:t>Easily leverage </a:t>
            </a:r>
            <a:r>
              <a:rPr dirty="0" sz="1800">
                <a:latin typeface="Arial"/>
                <a:cs typeface="Arial"/>
              </a:rPr>
              <a:t>SAP </a:t>
            </a:r>
            <a:r>
              <a:rPr dirty="0" sz="1800" spc="-10">
                <a:latin typeface="Arial"/>
                <a:cs typeface="Arial"/>
              </a:rPr>
              <a:t>Cloud  </a:t>
            </a:r>
            <a:r>
              <a:rPr dirty="0" sz="1800" spc="-5">
                <a:latin typeface="Arial"/>
                <a:cs typeface="Arial"/>
              </a:rPr>
              <a:t>Platform services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build  </a:t>
            </a:r>
            <a:r>
              <a:rPr dirty="0" sz="1800" spc="-15">
                <a:latin typeface="Arial"/>
                <a:cs typeface="Arial"/>
              </a:rPr>
              <a:t>smarter, </a:t>
            </a:r>
            <a:r>
              <a:rPr dirty="0" sz="1800" spc="-5">
                <a:latin typeface="Arial"/>
                <a:cs typeface="Arial"/>
              </a:rPr>
              <a:t>more intelligent  applications that solve </a:t>
            </a:r>
            <a:r>
              <a:rPr dirty="0" sz="1800" spc="-10">
                <a:latin typeface="Arial"/>
                <a:cs typeface="Arial"/>
              </a:rPr>
              <a:t>your  </a:t>
            </a:r>
            <a:r>
              <a:rPr dirty="0" sz="1800" spc="-5">
                <a:latin typeface="Arial"/>
                <a:cs typeface="Arial"/>
              </a:rPr>
              <a:t>business problems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38718" y="3685067"/>
            <a:ext cx="3173095" cy="194437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10"/>
              </a:spcBef>
            </a:pPr>
            <a:r>
              <a:rPr dirty="0" sz="2400" spc="-5" b="1">
                <a:latin typeface="Arial"/>
                <a:cs typeface="Arial"/>
              </a:rPr>
              <a:t>Productive</a:t>
            </a:r>
            <a:endParaRPr sz="2400">
              <a:latin typeface="Arial"/>
              <a:cs typeface="Arial"/>
            </a:endParaRPr>
          </a:p>
          <a:p>
            <a:pPr algn="ctr" marL="12065" marR="5080" indent="1905">
              <a:lnSpc>
                <a:spcPct val="100000"/>
              </a:lnSpc>
              <a:spcBef>
                <a:spcPts val="610"/>
              </a:spcBef>
            </a:pPr>
            <a:r>
              <a:rPr dirty="0" sz="1800" spc="-5">
                <a:latin typeface="Arial"/>
                <a:cs typeface="Arial"/>
              </a:rPr>
              <a:t>Innovate on </a:t>
            </a:r>
            <a:r>
              <a:rPr dirty="0" sz="1800">
                <a:latin typeface="Arial"/>
                <a:cs typeface="Arial"/>
              </a:rPr>
              <a:t>SAP </a:t>
            </a:r>
            <a:r>
              <a:rPr dirty="0" sz="1800" spc="-10">
                <a:latin typeface="Arial"/>
                <a:cs typeface="Arial"/>
              </a:rPr>
              <a:t>Cloud  </a:t>
            </a:r>
            <a:r>
              <a:rPr dirty="0" sz="1800" spc="-5">
                <a:latin typeface="Arial"/>
                <a:cs typeface="Arial"/>
              </a:rPr>
              <a:t>Platform quickly and easily  creating or </a:t>
            </a:r>
            <a:r>
              <a:rPr dirty="0" sz="1800" spc="-10">
                <a:latin typeface="Arial"/>
                <a:cs typeface="Arial"/>
              </a:rPr>
              <a:t>extending </a:t>
            </a:r>
            <a:r>
              <a:rPr dirty="0" sz="1800" spc="-5">
                <a:latin typeface="Arial"/>
                <a:cs typeface="Arial"/>
              </a:rPr>
              <a:t>business  apps, </a:t>
            </a:r>
            <a:r>
              <a:rPr dirty="0" sz="1800" spc="-10">
                <a:latin typeface="Arial"/>
                <a:cs typeface="Arial"/>
              </a:rPr>
              <a:t>allowing </a:t>
            </a:r>
            <a:r>
              <a:rPr dirty="0" sz="1800" spc="-5">
                <a:latin typeface="Arial"/>
                <a:cs typeface="Arial"/>
              </a:rPr>
              <a:t>developers </a:t>
            </a:r>
            <a:r>
              <a:rPr dirty="0" sz="1800">
                <a:latin typeface="Arial"/>
                <a:cs typeface="Arial"/>
              </a:rPr>
              <a:t>to  </a:t>
            </a:r>
            <a:r>
              <a:rPr dirty="0" sz="1800" spc="-5">
                <a:latin typeface="Arial"/>
                <a:cs typeface="Arial"/>
              </a:rPr>
              <a:t>focus on their business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domain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13775" y="2013379"/>
            <a:ext cx="1375116" cy="13773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362475" y="2264426"/>
            <a:ext cx="1525959" cy="829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20901" y="2049051"/>
            <a:ext cx="1576367" cy="1301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4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288" y="243662"/>
            <a:ext cx="367347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Introducing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SAP </a:t>
            </a:r>
            <a:r>
              <a:rPr dirty="0" sz="1800" spc="-15" b="0">
                <a:solidFill>
                  <a:srgbClr val="7E7E7E"/>
                </a:solidFill>
                <a:latin typeface="Arial"/>
                <a:cs typeface="Arial"/>
              </a:rPr>
              <a:t>Web</a:t>
            </a:r>
            <a:r>
              <a:rPr dirty="0" sz="1800" spc="-40" b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IDE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/>
              <a:t>SAP </a:t>
            </a:r>
            <a:r>
              <a:rPr dirty="0" spc="-10"/>
              <a:t>Web </a:t>
            </a:r>
            <a:r>
              <a:rPr dirty="0"/>
              <a:t>IDE – Key use</a:t>
            </a:r>
            <a:r>
              <a:rPr dirty="0" spc="-150"/>
              <a:t> </a:t>
            </a:r>
            <a:r>
              <a:rPr dirty="0"/>
              <a:t>cases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2765" y="3113658"/>
            <a:ext cx="2033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Extend the digital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core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84291" y="1761744"/>
            <a:ext cx="1440180" cy="1440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522467" y="5631586"/>
            <a:ext cx="121729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Mobilize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your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Arial"/>
                <a:cs typeface="Arial"/>
              </a:rPr>
              <a:t>business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63677" y="4306726"/>
            <a:ext cx="1125039" cy="1223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37105" y="3113658"/>
            <a:ext cx="118808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7790" marR="5080" indent="-8572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Refresh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user  experience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65147" y="1761744"/>
            <a:ext cx="1440180" cy="14401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01266" y="5631586"/>
            <a:ext cx="156908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Innovate IoT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with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Arial"/>
                <a:cs typeface="Arial"/>
              </a:rPr>
              <a:t>SAP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Leonardo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65147" y="4255008"/>
            <a:ext cx="1440180" cy="1440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9683" y="1630679"/>
            <a:ext cx="11158220" cy="4714875"/>
          </a:xfrm>
          <a:custGeom>
            <a:avLst/>
            <a:gdLst/>
            <a:ahLst/>
            <a:cxnLst/>
            <a:rect l="l" t="t" r="r" b="b"/>
            <a:pathLst>
              <a:path w="11158220" h="4714875">
                <a:moveTo>
                  <a:pt x="0" y="2357628"/>
                </a:moveTo>
                <a:lnTo>
                  <a:pt x="11157712" y="2357628"/>
                </a:lnTo>
              </a:path>
              <a:path w="11158220" h="4714875">
                <a:moveTo>
                  <a:pt x="3712464" y="0"/>
                </a:moveTo>
                <a:lnTo>
                  <a:pt x="3712464" y="4714316"/>
                </a:lnTo>
              </a:path>
              <a:path w="11158220" h="4714875">
                <a:moveTo>
                  <a:pt x="7545324" y="0"/>
                </a:moveTo>
                <a:lnTo>
                  <a:pt x="7545324" y="4714316"/>
                </a:lnTo>
              </a:path>
            </a:pathLst>
          </a:custGeom>
          <a:ln w="914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956929" y="3113658"/>
            <a:ext cx="186817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2192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Model and deploy  SAP BPM</a:t>
            </a:r>
            <a:r>
              <a:rPr dirty="0" sz="1600" spc="-114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workflows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125711" y="1761744"/>
            <a:ext cx="1440179" cy="14401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928354" y="5631586"/>
            <a:ext cx="184785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Develop SAP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HANA</a:t>
            </a:r>
            <a:endParaRPr sz="1600">
              <a:latin typeface="Arial"/>
              <a:cs typeface="Arial"/>
            </a:endParaRPr>
          </a:p>
          <a:p>
            <a:pPr marL="80645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Arial"/>
                <a:cs typeface="Arial"/>
              </a:rPr>
              <a:t>native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applications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125711" y="4255008"/>
            <a:ext cx="1440179" cy="14401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5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67100" y="3759708"/>
            <a:ext cx="5082540" cy="1343025"/>
          </a:xfrm>
          <a:custGeom>
            <a:avLst/>
            <a:gdLst/>
            <a:ahLst/>
            <a:cxnLst/>
            <a:rect l="l" t="t" r="r" b="b"/>
            <a:pathLst>
              <a:path w="5082540" h="1343025">
                <a:moveTo>
                  <a:pt x="4858766" y="0"/>
                </a:moveTo>
                <a:lnTo>
                  <a:pt x="223774" y="0"/>
                </a:lnTo>
                <a:lnTo>
                  <a:pt x="178680" y="4546"/>
                </a:lnTo>
                <a:lnTo>
                  <a:pt x="136677" y="17587"/>
                </a:lnTo>
                <a:lnTo>
                  <a:pt x="98666" y="38221"/>
                </a:lnTo>
                <a:lnTo>
                  <a:pt x="65547" y="65547"/>
                </a:lnTo>
                <a:lnTo>
                  <a:pt x="38221" y="98666"/>
                </a:lnTo>
                <a:lnTo>
                  <a:pt x="17587" y="136677"/>
                </a:lnTo>
                <a:lnTo>
                  <a:pt x="4546" y="178680"/>
                </a:lnTo>
                <a:lnTo>
                  <a:pt x="0" y="223774"/>
                </a:lnTo>
                <a:lnTo>
                  <a:pt x="0" y="1118870"/>
                </a:lnTo>
                <a:lnTo>
                  <a:pt x="4546" y="1163963"/>
                </a:lnTo>
                <a:lnTo>
                  <a:pt x="17587" y="1205966"/>
                </a:lnTo>
                <a:lnTo>
                  <a:pt x="38221" y="1243977"/>
                </a:lnTo>
                <a:lnTo>
                  <a:pt x="65547" y="1277096"/>
                </a:lnTo>
                <a:lnTo>
                  <a:pt x="98666" y="1304422"/>
                </a:lnTo>
                <a:lnTo>
                  <a:pt x="136677" y="1325056"/>
                </a:lnTo>
                <a:lnTo>
                  <a:pt x="178680" y="1338097"/>
                </a:lnTo>
                <a:lnTo>
                  <a:pt x="223774" y="1342644"/>
                </a:lnTo>
                <a:lnTo>
                  <a:pt x="4858766" y="1342644"/>
                </a:lnTo>
                <a:lnTo>
                  <a:pt x="4903859" y="1338097"/>
                </a:lnTo>
                <a:lnTo>
                  <a:pt x="4945862" y="1325056"/>
                </a:lnTo>
                <a:lnTo>
                  <a:pt x="4983873" y="1304422"/>
                </a:lnTo>
                <a:lnTo>
                  <a:pt x="5016992" y="1277096"/>
                </a:lnTo>
                <a:lnTo>
                  <a:pt x="5044318" y="1243977"/>
                </a:lnTo>
                <a:lnTo>
                  <a:pt x="5064952" y="1205966"/>
                </a:lnTo>
                <a:lnTo>
                  <a:pt x="5077993" y="1163963"/>
                </a:lnTo>
                <a:lnTo>
                  <a:pt x="5082540" y="1118870"/>
                </a:lnTo>
                <a:lnTo>
                  <a:pt x="5082540" y="223774"/>
                </a:lnTo>
                <a:lnTo>
                  <a:pt x="5077993" y="178680"/>
                </a:lnTo>
                <a:lnTo>
                  <a:pt x="5064952" y="136677"/>
                </a:lnTo>
                <a:lnTo>
                  <a:pt x="5044318" y="98666"/>
                </a:lnTo>
                <a:lnTo>
                  <a:pt x="5016992" y="65547"/>
                </a:lnTo>
                <a:lnTo>
                  <a:pt x="4983873" y="38221"/>
                </a:lnTo>
                <a:lnTo>
                  <a:pt x="4945862" y="17587"/>
                </a:lnTo>
                <a:lnTo>
                  <a:pt x="4903859" y="4546"/>
                </a:lnTo>
                <a:lnTo>
                  <a:pt x="4858766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97855" y="4256023"/>
            <a:ext cx="16217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SAP </a:t>
            </a:r>
            <a:r>
              <a:rPr dirty="0" sz="2000">
                <a:latin typeface="Arial"/>
                <a:cs typeface="Arial"/>
              </a:rPr>
              <a:t>Web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812" y="244221"/>
            <a:ext cx="26466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Introducing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SAP </a:t>
            </a:r>
            <a:r>
              <a:rPr dirty="0" sz="1800" spc="-15">
                <a:solidFill>
                  <a:srgbClr val="7E7E7E"/>
                </a:solidFill>
                <a:latin typeface="Arial"/>
                <a:cs typeface="Arial"/>
              </a:rPr>
              <a:t>Web</a:t>
            </a:r>
            <a:r>
              <a:rPr dirty="0" sz="1800" spc="-7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IDE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8812" y="517016"/>
            <a:ext cx="184785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The </a:t>
            </a:r>
            <a:r>
              <a:rPr dirty="0" spc="-5"/>
              <a:t>big</a:t>
            </a:r>
            <a:r>
              <a:rPr dirty="0" spc="-45"/>
              <a:t> </a:t>
            </a:r>
            <a:r>
              <a:rPr dirty="0" spc="-5"/>
              <a:t>picture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13417" y="3407409"/>
            <a:ext cx="15722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External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services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3756" y="2935350"/>
            <a:ext cx="8255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Features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683" y="4270247"/>
            <a:ext cx="2202180" cy="361315"/>
          </a:xfrm>
          <a:custGeom>
            <a:avLst/>
            <a:gdLst/>
            <a:ahLst/>
            <a:cxnLst/>
            <a:rect l="l" t="t" r="r" b="b"/>
            <a:pathLst>
              <a:path w="2202180" h="361314">
                <a:moveTo>
                  <a:pt x="2202179" y="0"/>
                </a:moveTo>
                <a:lnTo>
                  <a:pt x="0" y="0"/>
                </a:lnTo>
                <a:lnTo>
                  <a:pt x="0" y="361188"/>
                </a:lnTo>
                <a:lnTo>
                  <a:pt x="2202179" y="361188"/>
                </a:lnTo>
                <a:lnTo>
                  <a:pt x="2202179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19683" y="4270247"/>
            <a:ext cx="2202180" cy="361315"/>
          </a:xfrm>
          <a:prstGeom prst="rect">
            <a:avLst/>
          </a:prstGeom>
        </p:spPr>
        <p:txBody>
          <a:bodyPr wrap="square" lIns="0" tIns="69215" rIns="0" bIns="0" rtlCol="0" vert="horz">
            <a:spAutoFit/>
          </a:bodyPr>
          <a:lstStyle/>
          <a:p>
            <a:pPr marL="114935">
              <a:lnSpc>
                <a:spcPct val="100000"/>
              </a:lnSpc>
              <a:spcBef>
                <a:spcPts val="545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Hybrid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r>
              <a:rPr dirty="0" sz="14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Toolkit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683" y="3790188"/>
            <a:ext cx="2202180" cy="360045"/>
          </a:xfrm>
          <a:custGeom>
            <a:avLst/>
            <a:gdLst/>
            <a:ahLst/>
            <a:cxnLst/>
            <a:rect l="l" t="t" r="r" b="b"/>
            <a:pathLst>
              <a:path w="2202180" h="360045">
                <a:moveTo>
                  <a:pt x="2202179" y="0"/>
                </a:moveTo>
                <a:lnTo>
                  <a:pt x="0" y="0"/>
                </a:lnTo>
                <a:lnTo>
                  <a:pt x="0" y="359663"/>
                </a:lnTo>
                <a:lnTo>
                  <a:pt x="2202179" y="359663"/>
                </a:lnTo>
                <a:lnTo>
                  <a:pt x="2202179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19683" y="3790188"/>
            <a:ext cx="2202180" cy="36004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54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Workflow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8827" y="3307079"/>
            <a:ext cx="2184400" cy="360045"/>
          </a:xfrm>
          <a:custGeom>
            <a:avLst/>
            <a:gdLst/>
            <a:ahLst/>
            <a:cxnLst/>
            <a:rect l="l" t="t" r="r" b="b"/>
            <a:pathLst>
              <a:path w="2184400" h="360045">
                <a:moveTo>
                  <a:pt x="2183892" y="0"/>
                </a:moveTo>
                <a:lnTo>
                  <a:pt x="0" y="0"/>
                </a:lnTo>
                <a:lnTo>
                  <a:pt x="0" y="359664"/>
                </a:lnTo>
                <a:lnTo>
                  <a:pt x="2183892" y="359664"/>
                </a:lnTo>
                <a:lnTo>
                  <a:pt x="2183892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28827" y="3307079"/>
            <a:ext cx="2184400" cy="36004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303530">
              <a:lnSpc>
                <a:spcPct val="100000"/>
              </a:lnSpc>
              <a:spcBef>
                <a:spcPts val="54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SAP Leonardo</a:t>
            </a:r>
            <a:r>
              <a:rPr dirty="0" sz="14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(IoT)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89164" y="4265676"/>
            <a:ext cx="1361440" cy="370840"/>
          </a:xfrm>
          <a:custGeom>
            <a:avLst/>
            <a:gdLst/>
            <a:ahLst/>
            <a:cxnLst/>
            <a:rect l="l" t="t" r="r" b="b"/>
            <a:pathLst>
              <a:path w="1361440" h="370839">
                <a:moveTo>
                  <a:pt x="1360931" y="0"/>
                </a:moveTo>
                <a:lnTo>
                  <a:pt x="0" y="0"/>
                </a:lnTo>
                <a:lnTo>
                  <a:pt x="0" y="370331"/>
                </a:lnTo>
                <a:lnTo>
                  <a:pt x="1360931" y="370331"/>
                </a:lnTo>
                <a:lnTo>
                  <a:pt x="1360931" y="251206"/>
                </a:lnTo>
                <a:lnTo>
                  <a:pt x="1359915" y="252730"/>
                </a:lnTo>
                <a:lnTo>
                  <a:pt x="1346118" y="264455"/>
                </a:lnTo>
                <a:lnTo>
                  <a:pt x="1330309" y="273288"/>
                </a:lnTo>
                <a:lnTo>
                  <a:pt x="1312856" y="278858"/>
                </a:lnTo>
                <a:lnTo>
                  <a:pt x="1294129" y="280797"/>
                </a:lnTo>
                <a:lnTo>
                  <a:pt x="1257978" y="273284"/>
                </a:lnTo>
                <a:lnTo>
                  <a:pt x="1228470" y="252793"/>
                </a:lnTo>
                <a:lnTo>
                  <a:pt x="1208583" y="222396"/>
                </a:lnTo>
                <a:lnTo>
                  <a:pt x="1201292" y="185166"/>
                </a:lnTo>
                <a:lnTo>
                  <a:pt x="1208583" y="147935"/>
                </a:lnTo>
                <a:lnTo>
                  <a:pt x="1228470" y="117538"/>
                </a:lnTo>
                <a:lnTo>
                  <a:pt x="1257978" y="97047"/>
                </a:lnTo>
                <a:lnTo>
                  <a:pt x="1294129" y="89535"/>
                </a:lnTo>
                <a:lnTo>
                  <a:pt x="1312856" y="91473"/>
                </a:lnTo>
                <a:lnTo>
                  <a:pt x="1330309" y="97043"/>
                </a:lnTo>
                <a:lnTo>
                  <a:pt x="1346118" y="105876"/>
                </a:lnTo>
                <a:lnTo>
                  <a:pt x="1359915" y="117601"/>
                </a:lnTo>
                <a:lnTo>
                  <a:pt x="1360931" y="119125"/>
                </a:lnTo>
                <a:lnTo>
                  <a:pt x="1360931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834376" y="4325492"/>
            <a:ext cx="110363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Sources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08376" y="4270247"/>
            <a:ext cx="1361440" cy="361315"/>
          </a:xfrm>
          <a:custGeom>
            <a:avLst/>
            <a:gdLst/>
            <a:ahLst/>
            <a:cxnLst/>
            <a:rect l="l" t="t" r="r" b="b"/>
            <a:pathLst>
              <a:path w="1361439" h="361314">
                <a:moveTo>
                  <a:pt x="1360932" y="0"/>
                </a:moveTo>
                <a:lnTo>
                  <a:pt x="0" y="0"/>
                </a:lnTo>
                <a:lnTo>
                  <a:pt x="0" y="116204"/>
                </a:lnTo>
                <a:lnTo>
                  <a:pt x="1016" y="114681"/>
                </a:lnTo>
                <a:lnTo>
                  <a:pt x="14813" y="103288"/>
                </a:lnTo>
                <a:lnTo>
                  <a:pt x="30622" y="94694"/>
                </a:lnTo>
                <a:lnTo>
                  <a:pt x="48075" y="89267"/>
                </a:lnTo>
                <a:lnTo>
                  <a:pt x="66801" y="87375"/>
                </a:lnTo>
                <a:lnTo>
                  <a:pt x="102953" y="94690"/>
                </a:lnTo>
                <a:lnTo>
                  <a:pt x="132461" y="114649"/>
                </a:lnTo>
                <a:lnTo>
                  <a:pt x="152348" y="144275"/>
                </a:lnTo>
                <a:lnTo>
                  <a:pt x="159638" y="180594"/>
                </a:lnTo>
                <a:lnTo>
                  <a:pt x="152348" y="216912"/>
                </a:lnTo>
                <a:lnTo>
                  <a:pt x="132461" y="246538"/>
                </a:lnTo>
                <a:lnTo>
                  <a:pt x="102953" y="266497"/>
                </a:lnTo>
                <a:lnTo>
                  <a:pt x="66801" y="273812"/>
                </a:lnTo>
                <a:lnTo>
                  <a:pt x="48075" y="271920"/>
                </a:lnTo>
                <a:lnTo>
                  <a:pt x="30622" y="266493"/>
                </a:lnTo>
                <a:lnTo>
                  <a:pt x="14813" y="257899"/>
                </a:lnTo>
                <a:lnTo>
                  <a:pt x="1016" y="246506"/>
                </a:lnTo>
                <a:lnTo>
                  <a:pt x="0" y="244982"/>
                </a:lnTo>
                <a:lnTo>
                  <a:pt x="0" y="361188"/>
                </a:lnTo>
                <a:lnTo>
                  <a:pt x="1360932" y="361188"/>
                </a:lnTo>
                <a:lnTo>
                  <a:pt x="1360932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482085" y="4325492"/>
            <a:ext cx="3917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06340" y="1327430"/>
            <a:ext cx="2555747" cy="2022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169153" y="981278"/>
            <a:ext cx="1734185" cy="1535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321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  <a:p>
            <a:pPr algn="ctr" marL="1905">
              <a:lnSpc>
                <a:spcPts val="1510"/>
              </a:lnSpc>
              <a:spcBef>
                <a:spcPts val="1325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SAP</a:t>
            </a:r>
            <a:r>
              <a:rPr dirty="0" sz="1400" spc="-2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Fiori</a:t>
            </a:r>
            <a:endParaRPr sz="1400">
              <a:latin typeface="Liberation Sans Narrow"/>
              <a:cs typeface="Liberation Sans Narrow"/>
            </a:endParaRPr>
          </a:p>
          <a:p>
            <a:pPr algn="ctr" marL="12700" marR="5080">
              <a:lnSpc>
                <a:spcPts val="1340"/>
              </a:lnSpc>
              <a:spcBef>
                <a:spcPts val="16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SAP 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S/4HANA</a:t>
            </a:r>
            <a:r>
              <a:rPr dirty="0" sz="1400" spc="-6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Extensions  SaaS</a:t>
            </a:r>
            <a:endParaRPr sz="1400">
              <a:latin typeface="Liberation Sans Narrow"/>
              <a:cs typeface="Liberation Sans Narrow"/>
            </a:endParaRPr>
          </a:p>
          <a:p>
            <a:pPr algn="ctr" marL="187325" marR="178435">
              <a:lnSpc>
                <a:spcPts val="1340"/>
              </a:lnSpc>
              <a:spcBef>
                <a:spcPts val="1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SAP 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HANA</a:t>
            </a:r>
            <a:r>
              <a:rPr dirty="0" sz="1400" spc="-85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Analytics  </a:t>
            </a: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SAP 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Leonardo(IoT)  Mobile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602992" y="3396996"/>
            <a:ext cx="193547" cy="1813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07564" y="4360164"/>
            <a:ext cx="193548" cy="181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02992" y="3874008"/>
            <a:ext cx="193547" cy="181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449784" y="5169765"/>
            <a:ext cx="360254" cy="4976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6167" y="5169765"/>
            <a:ext cx="361187" cy="4976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383780" y="5160621"/>
            <a:ext cx="361187" cy="4976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468111" y="5721096"/>
            <a:ext cx="1259205" cy="634365"/>
          </a:xfrm>
          <a:custGeom>
            <a:avLst/>
            <a:gdLst/>
            <a:ahLst/>
            <a:cxnLst/>
            <a:rect l="l" t="t" r="r" b="b"/>
            <a:pathLst>
              <a:path w="1259204" h="634364">
                <a:moveTo>
                  <a:pt x="1153160" y="0"/>
                </a:moveTo>
                <a:lnTo>
                  <a:pt x="105663" y="0"/>
                </a:lnTo>
                <a:lnTo>
                  <a:pt x="64561" y="8303"/>
                </a:lnTo>
                <a:lnTo>
                  <a:pt x="30972" y="30948"/>
                </a:lnTo>
                <a:lnTo>
                  <a:pt x="8312" y="64534"/>
                </a:lnTo>
                <a:lnTo>
                  <a:pt x="0" y="105663"/>
                </a:lnTo>
                <a:lnTo>
                  <a:pt x="0" y="528319"/>
                </a:lnTo>
                <a:lnTo>
                  <a:pt x="8312" y="569449"/>
                </a:lnTo>
                <a:lnTo>
                  <a:pt x="30972" y="603035"/>
                </a:lnTo>
                <a:lnTo>
                  <a:pt x="64561" y="625680"/>
                </a:lnTo>
                <a:lnTo>
                  <a:pt x="105663" y="633983"/>
                </a:lnTo>
                <a:lnTo>
                  <a:pt x="1153160" y="633983"/>
                </a:lnTo>
                <a:lnTo>
                  <a:pt x="1194262" y="625680"/>
                </a:lnTo>
                <a:lnTo>
                  <a:pt x="1227851" y="603035"/>
                </a:lnTo>
                <a:lnTo>
                  <a:pt x="1250511" y="569449"/>
                </a:lnTo>
                <a:lnTo>
                  <a:pt x="1258823" y="528319"/>
                </a:lnTo>
                <a:lnTo>
                  <a:pt x="1258823" y="105663"/>
                </a:lnTo>
                <a:lnTo>
                  <a:pt x="1250511" y="64534"/>
                </a:lnTo>
                <a:lnTo>
                  <a:pt x="1227851" y="30948"/>
                </a:lnTo>
                <a:lnTo>
                  <a:pt x="1194262" y="8303"/>
                </a:lnTo>
                <a:lnTo>
                  <a:pt x="1153160" y="0"/>
                </a:lnTo>
                <a:close/>
              </a:path>
            </a:pathLst>
          </a:custGeom>
          <a:solidFill>
            <a:srgbClr val="4FB8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847079" y="5912002"/>
            <a:ext cx="5010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ABAP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03547" y="5718047"/>
            <a:ext cx="1252855" cy="640080"/>
          </a:xfrm>
          <a:custGeom>
            <a:avLst/>
            <a:gdLst/>
            <a:ahLst/>
            <a:cxnLst/>
            <a:rect l="l" t="t" r="r" b="b"/>
            <a:pathLst>
              <a:path w="1252854" h="640079">
                <a:moveTo>
                  <a:pt x="1146048" y="0"/>
                </a:moveTo>
                <a:lnTo>
                  <a:pt x="106679" y="0"/>
                </a:lnTo>
                <a:lnTo>
                  <a:pt x="65151" y="8383"/>
                </a:lnTo>
                <a:lnTo>
                  <a:pt x="31242" y="31246"/>
                </a:lnTo>
                <a:lnTo>
                  <a:pt x="8382" y="65156"/>
                </a:lnTo>
                <a:lnTo>
                  <a:pt x="0" y="106679"/>
                </a:lnTo>
                <a:lnTo>
                  <a:pt x="0" y="533399"/>
                </a:lnTo>
                <a:lnTo>
                  <a:pt x="8381" y="574923"/>
                </a:lnTo>
                <a:lnTo>
                  <a:pt x="31241" y="608833"/>
                </a:lnTo>
                <a:lnTo>
                  <a:pt x="65150" y="631696"/>
                </a:lnTo>
                <a:lnTo>
                  <a:pt x="106679" y="640079"/>
                </a:lnTo>
                <a:lnTo>
                  <a:pt x="1146048" y="640079"/>
                </a:lnTo>
                <a:lnTo>
                  <a:pt x="1187576" y="631696"/>
                </a:lnTo>
                <a:lnTo>
                  <a:pt x="1221485" y="608833"/>
                </a:lnTo>
                <a:lnTo>
                  <a:pt x="1244345" y="574923"/>
                </a:lnTo>
                <a:lnTo>
                  <a:pt x="1252727" y="533399"/>
                </a:lnTo>
                <a:lnTo>
                  <a:pt x="1252727" y="106679"/>
                </a:lnTo>
                <a:lnTo>
                  <a:pt x="1244346" y="65156"/>
                </a:lnTo>
                <a:lnTo>
                  <a:pt x="1221486" y="31246"/>
                </a:lnTo>
                <a:lnTo>
                  <a:pt x="1187577" y="8383"/>
                </a:lnTo>
                <a:lnTo>
                  <a:pt x="1146048" y="0"/>
                </a:lnTo>
                <a:close/>
              </a:path>
            </a:pathLst>
          </a:custGeom>
          <a:solidFill>
            <a:srgbClr val="4FB8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183126" y="5711139"/>
            <a:ext cx="894715" cy="62230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algn="ctr" marL="12065" marR="5080">
              <a:lnSpc>
                <a:spcPct val="89600"/>
              </a:lnSpc>
              <a:spcBef>
                <a:spcPts val="275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dirty="0" sz="14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Cloud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Platform 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(Neo,</a:t>
            </a:r>
            <a:r>
              <a:rPr dirty="0" sz="1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CF)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934200" y="5715000"/>
            <a:ext cx="1260475" cy="640080"/>
          </a:xfrm>
          <a:custGeom>
            <a:avLst/>
            <a:gdLst/>
            <a:ahLst/>
            <a:cxnLst/>
            <a:rect l="l" t="t" r="r" b="b"/>
            <a:pathLst>
              <a:path w="1260475" h="640079">
                <a:moveTo>
                  <a:pt x="1153668" y="0"/>
                </a:moveTo>
                <a:lnTo>
                  <a:pt x="106679" y="0"/>
                </a:lnTo>
                <a:lnTo>
                  <a:pt x="65150" y="8383"/>
                </a:lnTo>
                <a:lnTo>
                  <a:pt x="31241" y="31246"/>
                </a:lnTo>
                <a:lnTo>
                  <a:pt x="8381" y="65156"/>
                </a:lnTo>
                <a:lnTo>
                  <a:pt x="0" y="106680"/>
                </a:lnTo>
                <a:lnTo>
                  <a:pt x="0" y="533400"/>
                </a:lnTo>
                <a:lnTo>
                  <a:pt x="8382" y="574923"/>
                </a:lnTo>
                <a:lnTo>
                  <a:pt x="31242" y="608833"/>
                </a:lnTo>
                <a:lnTo>
                  <a:pt x="65150" y="631696"/>
                </a:lnTo>
                <a:lnTo>
                  <a:pt x="106679" y="640080"/>
                </a:lnTo>
                <a:lnTo>
                  <a:pt x="1153668" y="640080"/>
                </a:lnTo>
                <a:lnTo>
                  <a:pt x="1195197" y="631696"/>
                </a:lnTo>
                <a:lnTo>
                  <a:pt x="1229106" y="608833"/>
                </a:lnTo>
                <a:lnTo>
                  <a:pt x="1251966" y="574923"/>
                </a:lnTo>
                <a:lnTo>
                  <a:pt x="1260348" y="533400"/>
                </a:lnTo>
                <a:lnTo>
                  <a:pt x="1260348" y="106680"/>
                </a:lnTo>
                <a:lnTo>
                  <a:pt x="1251965" y="65156"/>
                </a:lnTo>
                <a:lnTo>
                  <a:pt x="1229105" y="31246"/>
                </a:lnTo>
                <a:lnTo>
                  <a:pt x="1195197" y="8383"/>
                </a:lnTo>
                <a:lnTo>
                  <a:pt x="1153668" y="0"/>
                </a:lnTo>
                <a:close/>
              </a:path>
            </a:pathLst>
          </a:custGeom>
          <a:solidFill>
            <a:srgbClr val="4FB8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088885" y="5803798"/>
            <a:ext cx="953769" cy="451484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43510" marR="5080" indent="-131445">
              <a:lnSpc>
                <a:spcPts val="1670"/>
              </a:lnSpc>
              <a:spcBef>
                <a:spcPts val="165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dirty="0" sz="14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Mobile  Platform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524000" y="4712208"/>
            <a:ext cx="193675" cy="626745"/>
            <a:chOff x="1524000" y="4712208"/>
            <a:chExt cx="193675" cy="626745"/>
          </a:xfrm>
        </p:grpSpPr>
        <p:sp>
          <p:nvSpPr>
            <p:cNvPr id="33" name="object 33"/>
            <p:cNvSpPr/>
            <p:nvPr/>
          </p:nvSpPr>
          <p:spPr>
            <a:xfrm>
              <a:off x="1524000" y="4712208"/>
              <a:ext cx="193548" cy="1813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524000" y="4934712"/>
              <a:ext cx="193548" cy="1798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524000" y="5158740"/>
              <a:ext cx="193548" cy="1798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/>
          <p:nvPr/>
        </p:nvSpPr>
        <p:spPr>
          <a:xfrm>
            <a:off x="9412223" y="3883152"/>
            <a:ext cx="193548" cy="1813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9506711" y="3790188"/>
            <a:ext cx="2185670" cy="365760"/>
          </a:xfrm>
          <a:prstGeom prst="rect">
            <a:avLst/>
          </a:prstGeom>
          <a:solidFill>
            <a:srgbClr val="EFAB00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4445">
              <a:lnSpc>
                <a:spcPts val="1325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555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(OData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services)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506711" y="4268723"/>
            <a:ext cx="2185670" cy="365760"/>
          </a:xfrm>
          <a:custGeom>
            <a:avLst/>
            <a:gdLst/>
            <a:ahLst/>
            <a:cxnLst/>
            <a:rect l="l" t="t" r="r" b="b"/>
            <a:pathLst>
              <a:path w="2185670" h="365760">
                <a:moveTo>
                  <a:pt x="2185416" y="0"/>
                </a:moveTo>
                <a:lnTo>
                  <a:pt x="0" y="0"/>
                </a:lnTo>
                <a:lnTo>
                  <a:pt x="0" y="365759"/>
                </a:lnTo>
                <a:lnTo>
                  <a:pt x="2185416" y="365759"/>
                </a:lnTo>
                <a:lnTo>
                  <a:pt x="2185416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9506711" y="4268723"/>
            <a:ext cx="2185670" cy="365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9525">
              <a:lnSpc>
                <a:spcPts val="1315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HANA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565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(OData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services)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506711" y="5225796"/>
            <a:ext cx="2185670" cy="365760"/>
          </a:xfrm>
          <a:custGeom>
            <a:avLst/>
            <a:gdLst/>
            <a:ahLst/>
            <a:cxnLst/>
            <a:rect l="l" t="t" r="r" b="b"/>
            <a:pathLst>
              <a:path w="2185670" h="365760">
                <a:moveTo>
                  <a:pt x="2185416" y="0"/>
                </a:moveTo>
                <a:lnTo>
                  <a:pt x="0" y="0"/>
                </a:lnTo>
                <a:lnTo>
                  <a:pt x="0" y="365759"/>
                </a:lnTo>
                <a:lnTo>
                  <a:pt x="2185416" y="365759"/>
                </a:lnTo>
                <a:lnTo>
                  <a:pt x="2185416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9506711" y="5225796"/>
            <a:ext cx="2185670" cy="36576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505459">
              <a:lnSpc>
                <a:spcPct val="100000"/>
              </a:lnSpc>
              <a:spcBef>
                <a:spcPts val="565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REST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412223" y="4360164"/>
            <a:ext cx="193548" cy="1813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407652" y="5320284"/>
            <a:ext cx="193548" cy="1798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501883" y="5914644"/>
            <a:ext cx="179832" cy="1813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501883" y="6146291"/>
            <a:ext cx="179832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501883" y="5684520"/>
            <a:ext cx="179832" cy="179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7" name="object 47"/>
          <p:cNvGrpSpPr/>
          <p:nvPr/>
        </p:nvGrpSpPr>
        <p:grpSpPr>
          <a:xfrm>
            <a:off x="8298180" y="5937503"/>
            <a:ext cx="624840" cy="180340"/>
            <a:chOff x="8298180" y="5937503"/>
            <a:chExt cx="624840" cy="180340"/>
          </a:xfrm>
        </p:grpSpPr>
        <p:sp>
          <p:nvSpPr>
            <p:cNvPr id="48" name="object 48"/>
            <p:cNvSpPr/>
            <p:nvPr/>
          </p:nvSpPr>
          <p:spPr>
            <a:xfrm>
              <a:off x="8743188" y="5937503"/>
              <a:ext cx="179831" cy="1798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8520684" y="5937503"/>
              <a:ext cx="179832" cy="1798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8298180" y="5937503"/>
              <a:ext cx="179831" cy="1798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/>
          <p:nvPr/>
        </p:nvSpPr>
        <p:spPr>
          <a:xfrm>
            <a:off x="5804915" y="3165348"/>
            <a:ext cx="589788" cy="5897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506711" y="4745735"/>
            <a:ext cx="2185670" cy="365760"/>
          </a:xfrm>
          <a:custGeom>
            <a:avLst/>
            <a:gdLst/>
            <a:ahLst/>
            <a:cxnLst/>
            <a:rect l="l" t="t" r="r" b="b"/>
            <a:pathLst>
              <a:path w="2185670" h="365760">
                <a:moveTo>
                  <a:pt x="2185416" y="0"/>
                </a:moveTo>
                <a:lnTo>
                  <a:pt x="0" y="0"/>
                </a:lnTo>
                <a:lnTo>
                  <a:pt x="0" y="365760"/>
                </a:lnTo>
                <a:lnTo>
                  <a:pt x="2185416" y="365760"/>
                </a:lnTo>
                <a:lnTo>
                  <a:pt x="2185416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9506711" y="4745735"/>
            <a:ext cx="2185670" cy="365760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180975">
              <a:lnSpc>
                <a:spcPct val="100000"/>
              </a:lnSpc>
              <a:spcBef>
                <a:spcPts val="57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SAP API Business</a:t>
            </a:r>
            <a:r>
              <a:rPr dirty="0" sz="14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Hub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412223" y="4840223"/>
            <a:ext cx="193548" cy="1813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6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14150" y="6522516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39" y="6546901"/>
            <a:ext cx="26111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Arial"/>
                <a:cs typeface="Arial"/>
              </a:rPr>
              <a:t>© </a:t>
            </a:r>
            <a:r>
              <a:rPr dirty="0" sz="600" spc="-5">
                <a:latin typeface="Arial"/>
                <a:cs typeface="Arial"/>
              </a:rPr>
              <a:t>2019 SAP SE </a:t>
            </a:r>
            <a:r>
              <a:rPr dirty="0" sz="600">
                <a:latin typeface="Arial"/>
                <a:cs typeface="Arial"/>
              </a:rPr>
              <a:t>or </a:t>
            </a:r>
            <a:r>
              <a:rPr dirty="0" sz="600" spc="-5">
                <a:latin typeface="Arial"/>
                <a:cs typeface="Arial"/>
              </a:rPr>
              <a:t>an SAP </a:t>
            </a:r>
            <a:r>
              <a:rPr dirty="0" sz="600">
                <a:latin typeface="Arial"/>
                <a:cs typeface="Arial"/>
              </a:rPr>
              <a:t>affiliate </a:t>
            </a:r>
            <a:r>
              <a:rPr dirty="0" sz="600" spc="-5">
                <a:latin typeface="Arial"/>
                <a:cs typeface="Arial"/>
              </a:rPr>
              <a:t>company. </a:t>
            </a:r>
            <a:r>
              <a:rPr dirty="0" sz="600">
                <a:latin typeface="Arial"/>
                <a:cs typeface="Arial"/>
              </a:rPr>
              <a:t>All rights reserved.</a:t>
            </a:r>
            <a:r>
              <a:rPr dirty="0" sz="600" spc="60">
                <a:latin typeface="Arial"/>
                <a:cs typeface="Arial"/>
              </a:rPr>
              <a:t> </a:t>
            </a:r>
            <a:r>
              <a:rPr dirty="0" sz="600" spc="-395">
                <a:latin typeface="Arial"/>
                <a:cs typeface="Arial"/>
              </a:rPr>
              <a:t>ǀ</a:t>
            </a:r>
            <a:r>
              <a:rPr dirty="0" sz="600" spc="305">
                <a:latin typeface="Arial"/>
                <a:cs typeface="Arial"/>
              </a:rPr>
              <a:t> </a:t>
            </a:r>
            <a:r>
              <a:rPr dirty="0" sz="600" spc="-5">
                <a:latin typeface="Arial"/>
                <a:cs typeface="Arial"/>
              </a:rPr>
              <a:t>PUBLIC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5764" y="243078"/>
            <a:ext cx="47447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Using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the SAP </a:t>
            </a: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HANA Service as a</a:t>
            </a:r>
            <a:r>
              <a:rPr dirty="0" sz="1800" spc="-1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Datasource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5764" y="515874"/>
            <a:ext cx="937768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Data is exploding, and forcing changes in data storage and data</a:t>
            </a:r>
            <a:r>
              <a:rPr dirty="0" spc="-180"/>
              <a:t> </a:t>
            </a:r>
            <a:r>
              <a:rPr dirty="0"/>
              <a:t>management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4299" y="1793875"/>
            <a:ext cx="3049905" cy="12166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64795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Massive volumes of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new  data every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day</a:t>
            </a:r>
            <a:endParaRPr sz="20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400">
                <a:latin typeface="Arial"/>
                <a:cs typeface="Arial"/>
              </a:rPr>
              <a:t>4 PB of new data daily on</a:t>
            </a:r>
            <a:r>
              <a:rPr dirty="0" sz="1400" spc="-16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Facebook</a:t>
            </a:r>
            <a:endParaRPr sz="14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400">
                <a:latin typeface="Arial"/>
                <a:cs typeface="Arial"/>
              </a:rPr>
              <a:t>5 EB of new data </a:t>
            </a:r>
            <a:r>
              <a:rPr dirty="0" sz="1400" spc="-5">
                <a:latin typeface="Arial"/>
                <a:cs typeface="Arial"/>
              </a:rPr>
              <a:t>every </a:t>
            </a:r>
            <a:r>
              <a:rPr dirty="0" sz="1400">
                <a:latin typeface="Arial"/>
                <a:cs typeface="Arial"/>
              </a:rPr>
              <a:t>2</a:t>
            </a:r>
            <a:r>
              <a:rPr dirty="0" sz="1400" spc="-114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days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1568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Data is in the cloud and  outside the firewall</a:t>
            </a:r>
          </a:p>
          <a:p>
            <a:pPr marL="193675" marR="18605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400"/>
              <a:t>2013 to 2020: 25T GB of new</a:t>
            </a:r>
            <a:r>
              <a:rPr dirty="0" sz="1400" spc="-210"/>
              <a:t> </a:t>
            </a:r>
            <a:r>
              <a:rPr dirty="0" sz="1400"/>
              <a:t>data  mostly in the cloud</a:t>
            </a:r>
            <a:r>
              <a:rPr dirty="0" sz="1400" spc="-100"/>
              <a:t> </a:t>
            </a:r>
            <a:r>
              <a:rPr dirty="0" sz="1400" spc="-5"/>
              <a:t>(IDC)</a:t>
            </a:r>
            <a:endParaRPr sz="1400"/>
          </a:p>
          <a:p>
            <a:pPr marL="193675" indent="-18161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400"/>
              <a:t>By 2025, 95% of data </a:t>
            </a:r>
            <a:r>
              <a:rPr dirty="0" sz="1400" spc="-5"/>
              <a:t>will </a:t>
            </a:r>
            <a:r>
              <a:rPr dirty="0" sz="1400"/>
              <a:t>be</a:t>
            </a:r>
            <a:r>
              <a:rPr dirty="0" sz="1400" spc="-120"/>
              <a:t> </a:t>
            </a:r>
            <a:r>
              <a:rPr dirty="0" sz="1400"/>
              <a:t>real-</a:t>
            </a:r>
            <a:endParaRPr sz="1400"/>
          </a:p>
          <a:p>
            <a:pPr marL="193675">
              <a:lnSpc>
                <a:spcPct val="100000"/>
              </a:lnSpc>
            </a:pPr>
            <a:r>
              <a:rPr dirty="0" sz="1400"/>
              <a:t>time IoT data</a:t>
            </a:r>
            <a:r>
              <a:rPr dirty="0" sz="1400" spc="-110"/>
              <a:t> </a:t>
            </a:r>
            <a:r>
              <a:rPr dirty="0" sz="1400" spc="-5"/>
              <a:t>(IDC)</a:t>
            </a:r>
            <a:endParaRPr sz="1400"/>
          </a:p>
          <a:p>
            <a:pPr>
              <a:lnSpc>
                <a:spcPct val="100000"/>
              </a:lnSpc>
            </a:pPr>
            <a:endParaRPr sz="1500"/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/>
          </a:p>
          <a:p>
            <a:pPr marL="12700" marR="295910">
              <a:lnSpc>
                <a:spcPct val="100000"/>
              </a:lnSpc>
            </a:pPr>
            <a:r>
              <a:rPr dirty="0" spc="-5"/>
              <a:t>Data processing in the  cloud is growing</a:t>
            </a:r>
          </a:p>
          <a:p>
            <a:pPr algn="just" marL="193675" marR="5080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400" spc="-5"/>
              <a:t>Data </a:t>
            </a:r>
            <a:r>
              <a:rPr dirty="0" sz="1400"/>
              <a:t>processed, stored, or </a:t>
            </a:r>
            <a:r>
              <a:rPr dirty="0" sz="1400" spc="-5"/>
              <a:t>delivered  </a:t>
            </a:r>
            <a:r>
              <a:rPr dirty="0" sz="1400"/>
              <a:t>by public cloud </a:t>
            </a:r>
            <a:r>
              <a:rPr dirty="0" sz="1400" spc="-5"/>
              <a:t>will </a:t>
            </a:r>
            <a:r>
              <a:rPr dirty="0" sz="1400"/>
              <a:t>double to 26%</a:t>
            </a:r>
            <a:r>
              <a:rPr dirty="0" sz="1400" spc="-160"/>
              <a:t> </a:t>
            </a:r>
            <a:r>
              <a:rPr dirty="0" sz="1400"/>
              <a:t>by  2025</a:t>
            </a:r>
            <a:r>
              <a:rPr dirty="0" sz="1400" spc="-25"/>
              <a:t> </a:t>
            </a:r>
            <a:r>
              <a:rPr dirty="0" sz="1400" spc="-5"/>
              <a:t>(IDC)</a:t>
            </a:r>
            <a:endParaRPr sz="1400"/>
          </a:p>
          <a:p>
            <a:pPr marL="193675" marR="65405" indent="-18161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400"/>
              <a:t>By 2021, 94% of </a:t>
            </a:r>
            <a:r>
              <a:rPr dirty="0" sz="1400" spc="-5"/>
              <a:t>workloads </a:t>
            </a:r>
            <a:r>
              <a:rPr dirty="0" sz="1400"/>
              <a:t>and  compute instances processed in</a:t>
            </a:r>
            <a:r>
              <a:rPr dirty="0" sz="1400" spc="-215"/>
              <a:t> </a:t>
            </a:r>
            <a:r>
              <a:rPr dirty="0" sz="1400"/>
              <a:t>the  cloud</a:t>
            </a:r>
            <a:r>
              <a:rPr dirty="0" sz="1400" spc="-40"/>
              <a:t> </a:t>
            </a:r>
            <a:r>
              <a:rPr dirty="0" sz="1400"/>
              <a:t>(Cisco)</a:t>
            </a:r>
            <a:endParaRPr sz="1400"/>
          </a:p>
        </p:txBody>
      </p:sp>
      <p:sp>
        <p:nvSpPr>
          <p:cNvPr id="8" name="object 8"/>
          <p:cNvSpPr txBox="1"/>
          <p:nvPr/>
        </p:nvSpPr>
        <p:spPr>
          <a:xfrm>
            <a:off x="514299" y="4329429"/>
            <a:ext cx="2691765" cy="1430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9659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Rapid growth in  unstructured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400" spc="-5">
                <a:latin typeface="Arial"/>
                <a:cs typeface="Arial"/>
              </a:rPr>
              <a:t>Growing </a:t>
            </a:r>
            <a:r>
              <a:rPr dirty="0" sz="1400">
                <a:latin typeface="Arial"/>
                <a:cs typeface="Arial"/>
              </a:rPr>
              <a:t>by 62% per </a:t>
            </a:r>
            <a:r>
              <a:rPr dirty="0" sz="1400" spc="-5">
                <a:latin typeface="Arial"/>
                <a:cs typeface="Arial"/>
              </a:rPr>
              <a:t>year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(IDG)</a:t>
            </a:r>
            <a:endParaRPr sz="1400">
              <a:latin typeface="Arial"/>
              <a:cs typeface="Arial"/>
            </a:endParaRPr>
          </a:p>
          <a:p>
            <a:pPr marL="193675" marR="22860" indent="-18161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400">
                <a:latin typeface="Arial"/>
                <a:cs typeface="Arial"/>
              </a:rPr>
              <a:t>By 2022, 93% of all data </a:t>
            </a:r>
            <a:r>
              <a:rPr dirty="0" sz="1400" spc="-5">
                <a:latin typeface="Arial"/>
                <a:cs typeface="Arial"/>
              </a:rPr>
              <a:t>will</a:t>
            </a:r>
            <a:r>
              <a:rPr dirty="0" sz="1400" spc="-1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be  </a:t>
            </a:r>
            <a:r>
              <a:rPr dirty="0" sz="1400" spc="-5">
                <a:latin typeface="Arial"/>
                <a:cs typeface="Arial"/>
              </a:rPr>
              <a:t>unstructured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(IDG)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40555" y="5016753"/>
            <a:ext cx="8413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8040" algn="l"/>
              </a:tabLst>
            </a:pPr>
            <a:r>
              <a:rPr dirty="0" u="sng" sz="1400"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96867" y="1639823"/>
            <a:ext cx="4516120" cy="3927475"/>
            <a:chOff x="3896867" y="1639823"/>
            <a:chExt cx="4516120" cy="3927475"/>
          </a:xfrm>
        </p:grpSpPr>
        <p:sp>
          <p:nvSpPr>
            <p:cNvPr id="11" name="object 11"/>
            <p:cNvSpPr/>
            <p:nvPr/>
          </p:nvSpPr>
          <p:spPr>
            <a:xfrm>
              <a:off x="4184903" y="1639823"/>
              <a:ext cx="3829811" cy="39273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953255" y="1981199"/>
              <a:ext cx="1070610" cy="332740"/>
            </a:xfrm>
            <a:custGeom>
              <a:avLst/>
              <a:gdLst/>
              <a:ahLst/>
              <a:cxnLst/>
              <a:rect l="l" t="t" r="r" b="b"/>
              <a:pathLst>
                <a:path w="1070610" h="332739">
                  <a:moveTo>
                    <a:pt x="0" y="0"/>
                  </a:moveTo>
                  <a:lnTo>
                    <a:pt x="769493" y="0"/>
                  </a:lnTo>
                </a:path>
                <a:path w="1070610" h="332739">
                  <a:moveTo>
                    <a:pt x="771144" y="0"/>
                  </a:moveTo>
                  <a:lnTo>
                    <a:pt x="1070356" y="332739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896867" y="1917191"/>
              <a:ext cx="134112" cy="135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724400" y="4948427"/>
              <a:ext cx="299720" cy="332740"/>
            </a:xfrm>
            <a:custGeom>
              <a:avLst/>
              <a:gdLst/>
              <a:ahLst/>
              <a:cxnLst/>
              <a:rect l="l" t="t" r="r" b="b"/>
              <a:pathLst>
                <a:path w="299720" h="332739">
                  <a:moveTo>
                    <a:pt x="0" y="332740"/>
                  </a:moveTo>
                  <a:lnTo>
                    <a:pt x="29921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896867" y="5209032"/>
              <a:ext cx="134112" cy="1356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286244" y="1985771"/>
              <a:ext cx="1069975" cy="332740"/>
            </a:xfrm>
            <a:custGeom>
              <a:avLst/>
              <a:gdLst/>
              <a:ahLst/>
              <a:cxnLst/>
              <a:rect l="l" t="t" r="r" b="b"/>
              <a:pathLst>
                <a:path w="1069975" h="332739">
                  <a:moveTo>
                    <a:pt x="1069721" y="0"/>
                  </a:moveTo>
                  <a:lnTo>
                    <a:pt x="300227" y="0"/>
                  </a:lnTo>
                </a:path>
                <a:path w="1069975" h="332739">
                  <a:moveTo>
                    <a:pt x="299211" y="0"/>
                  </a:moveTo>
                  <a:lnTo>
                    <a:pt x="0" y="332739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278367" y="1921763"/>
              <a:ext cx="134111" cy="1341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286244" y="4951476"/>
              <a:ext cx="1069975" cy="334010"/>
            </a:xfrm>
            <a:custGeom>
              <a:avLst/>
              <a:gdLst/>
              <a:ahLst/>
              <a:cxnLst/>
              <a:rect l="l" t="t" r="r" b="b"/>
              <a:pathLst>
                <a:path w="1069975" h="334010">
                  <a:moveTo>
                    <a:pt x="1069721" y="333756"/>
                  </a:moveTo>
                  <a:lnTo>
                    <a:pt x="300227" y="333756"/>
                  </a:lnTo>
                </a:path>
                <a:path w="1069975" h="334010">
                  <a:moveTo>
                    <a:pt x="299211" y="33274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278367" y="5213603"/>
              <a:ext cx="134111" cy="1356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9496806" y="6443268"/>
            <a:ext cx="18173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IDG: </a:t>
            </a:r>
            <a:r>
              <a:rPr dirty="0" sz="900">
                <a:latin typeface="Arial"/>
                <a:cs typeface="Arial"/>
              </a:rPr>
              <a:t>International Data</a:t>
            </a:r>
            <a:r>
              <a:rPr dirty="0" sz="900" spc="-65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Group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900" spc="-5">
                <a:latin typeface="Arial"/>
                <a:cs typeface="Arial"/>
              </a:rPr>
              <a:t>IDC: </a:t>
            </a:r>
            <a:r>
              <a:rPr dirty="0" sz="900">
                <a:latin typeface="Arial"/>
                <a:cs typeface="Arial"/>
              </a:rPr>
              <a:t>International </a:t>
            </a:r>
            <a:r>
              <a:rPr dirty="0" sz="900" spc="-5">
                <a:latin typeface="Arial"/>
                <a:cs typeface="Arial"/>
              </a:rPr>
              <a:t>Data</a:t>
            </a:r>
            <a:r>
              <a:rPr dirty="0" sz="900" spc="-9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Corporation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288" y="243662"/>
            <a:ext cx="26473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Introducing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SAP </a:t>
            </a:r>
            <a:r>
              <a:rPr dirty="0" sz="1800" spc="-15">
                <a:solidFill>
                  <a:srgbClr val="7E7E7E"/>
                </a:solidFill>
                <a:latin typeface="Arial"/>
                <a:cs typeface="Arial"/>
              </a:rPr>
              <a:t>Web</a:t>
            </a:r>
            <a:r>
              <a:rPr dirty="0" sz="1800" spc="-9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IDE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7288" y="517016"/>
            <a:ext cx="381889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Development </a:t>
            </a:r>
            <a:r>
              <a:rPr dirty="0"/>
              <a:t>process</a:t>
            </a:r>
            <a:r>
              <a:rPr dirty="0" spc="-50"/>
              <a:t> </a:t>
            </a:r>
            <a:r>
              <a:rPr dirty="0" spc="-5"/>
              <a:t>overview</a:t>
            </a:r>
          </a:p>
        </p:txBody>
      </p:sp>
      <p:sp>
        <p:nvSpPr>
          <p:cNvPr id="4" name="object 4"/>
          <p:cNvSpPr/>
          <p:nvPr/>
        </p:nvSpPr>
        <p:spPr>
          <a:xfrm>
            <a:off x="3008930" y="4229732"/>
            <a:ext cx="1292779" cy="938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4246" y="4213391"/>
            <a:ext cx="1237407" cy="1086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950195" y="4128515"/>
            <a:ext cx="1216152" cy="1196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3587" y="2427732"/>
            <a:ext cx="2205355" cy="1350645"/>
          </a:xfrm>
          <a:custGeom>
            <a:avLst/>
            <a:gdLst/>
            <a:ahLst/>
            <a:cxnLst/>
            <a:rect l="l" t="t" r="r" b="b"/>
            <a:pathLst>
              <a:path w="2205355" h="1350645">
                <a:moveTo>
                  <a:pt x="1803145" y="0"/>
                </a:moveTo>
                <a:lnTo>
                  <a:pt x="0" y="0"/>
                </a:lnTo>
                <a:lnTo>
                  <a:pt x="0" y="1350263"/>
                </a:lnTo>
                <a:lnTo>
                  <a:pt x="1803145" y="1350263"/>
                </a:lnTo>
                <a:lnTo>
                  <a:pt x="2205228" y="675131"/>
                </a:lnTo>
                <a:lnTo>
                  <a:pt x="1803145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49858" y="2883788"/>
            <a:ext cx="1129030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600" spc="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sign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37532" y="2427732"/>
            <a:ext cx="2712720" cy="1350645"/>
          </a:xfrm>
          <a:custGeom>
            <a:avLst/>
            <a:gdLst/>
            <a:ahLst/>
            <a:cxnLst/>
            <a:rect l="l" t="t" r="r" b="b"/>
            <a:pathLst>
              <a:path w="2712720" h="1350645">
                <a:moveTo>
                  <a:pt x="2332736" y="0"/>
                </a:moveTo>
                <a:lnTo>
                  <a:pt x="0" y="0"/>
                </a:lnTo>
                <a:lnTo>
                  <a:pt x="379983" y="675131"/>
                </a:lnTo>
                <a:lnTo>
                  <a:pt x="0" y="1350263"/>
                </a:lnTo>
                <a:lnTo>
                  <a:pt x="2332736" y="1350263"/>
                </a:lnTo>
                <a:lnTo>
                  <a:pt x="2712719" y="675131"/>
                </a:lnTo>
                <a:lnTo>
                  <a:pt x="2332736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567553" y="2883788"/>
            <a:ext cx="852169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600" spc="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6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68311" y="2427732"/>
            <a:ext cx="2563495" cy="1350645"/>
          </a:xfrm>
          <a:custGeom>
            <a:avLst/>
            <a:gdLst/>
            <a:ahLst/>
            <a:cxnLst/>
            <a:rect l="l" t="t" r="r" b="b"/>
            <a:pathLst>
              <a:path w="2563495" h="1350645">
                <a:moveTo>
                  <a:pt x="2183384" y="0"/>
                </a:moveTo>
                <a:lnTo>
                  <a:pt x="0" y="0"/>
                </a:lnTo>
                <a:lnTo>
                  <a:pt x="379984" y="675131"/>
                </a:lnTo>
                <a:lnTo>
                  <a:pt x="0" y="1350263"/>
                </a:lnTo>
                <a:lnTo>
                  <a:pt x="2183384" y="1350263"/>
                </a:lnTo>
                <a:lnTo>
                  <a:pt x="2563368" y="675131"/>
                </a:lnTo>
                <a:lnTo>
                  <a:pt x="2183384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134604" y="2883788"/>
            <a:ext cx="708025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 spc="5" b="1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349740" y="2423160"/>
            <a:ext cx="2330450" cy="1361440"/>
          </a:xfrm>
          <a:custGeom>
            <a:avLst/>
            <a:gdLst/>
            <a:ahLst/>
            <a:cxnLst/>
            <a:rect l="l" t="t" r="r" b="b"/>
            <a:pathLst>
              <a:path w="2330450" h="1361439">
                <a:moveTo>
                  <a:pt x="1947163" y="0"/>
                </a:moveTo>
                <a:lnTo>
                  <a:pt x="0" y="0"/>
                </a:lnTo>
                <a:lnTo>
                  <a:pt x="383031" y="680465"/>
                </a:lnTo>
                <a:lnTo>
                  <a:pt x="0" y="1360932"/>
                </a:lnTo>
                <a:lnTo>
                  <a:pt x="1947163" y="1360932"/>
                </a:lnTo>
                <a:lnTo>
                  <a:pt x="2330195" y="680465"/>
                </a:lnTo>
                <a:lnTo>
                  <a:pt x="1947163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951466" y="2883788"/>
            <a:ext cx="1129030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600" spc="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ploy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36876" y="2427732"/>
            <a:ext cx="2482850" cy="1350645"/>
          </a:xfrm>
          <a:custGeom>
            <a:avLst/>
            <a:gdLst/>
            <a:ahLst/>
            <a:cxnLst/>
            <a:rect l="l" t="t" r="r" b="b"/>
            <a:pathLst>
              <a:path w="2482850" h="1350645">
                <a:moveTo>
                  <a:pt x="2102612" y="0"/>
                </a:moveTo>
                <a:lnTo>
                  <a:pt x="0" y="0"/>
                </a:lnTo>
                <a:lnTo>
                  <a:pt x="379984" y="675131"/>
                </a:lnTo>
                <a:lnTo>
                  <a:pt x="0" y="1350263"/>
                </a:lnTo>
                <a:lnTo>
                  <a:pt x="2102612" y="1350263"/>
                </a:lnTo>
                <a:lnTo>
                  <a:pt x="2482596" y="675131"/>
                </a:lnTo>
                <a:lnTo>
                  <a:pt x="2102612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020314" y="2883788"/>
            <a:ext cx="1313180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600" spc="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600" spc="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lop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27140" y="4153062"/>
            <a:ext cx="1125887" cy="11487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73608" y="3773423"/>
            <a:ext cx="1769364" cy="17693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7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288" y="243662"/>
            <a:ext cx="2647315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Introducing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SAP </a:t>
            </a:r>
            <a:r>
              <a:rPr dirty="0" sz="1800" spc="-15">
                <a:solidFill>
                  <a:srgbClr val="7E7E7E"/>
                </a:solidFill>
                <a:latin typeface="Arial"/>
                <a:cs typeface="Arial"/>
              </a:rPr>
              <a:t>Web</a:t>
            </a:r>
            <a:r>
              <a:rPr dirty="0" sz="1800" spc="-9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IDE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z="2000" b="1">
                <a:latin typeface="Arial"/>
                <a:cs typeface="Arial"/>
              </a:rPr>
              <a:t>Design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0472" y="1494126"/>
            <a:ext cx="1166729" cy="1231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47711" y="2056686"/>
            <a:ext cx="2234339" cy="2230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15823" y="2920695"/>
            <a:ext cx="6275070" cy="2008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189865" algn="l"/>
              </a:tabLst>
            </a:pPr>
            <a:r>
              <a:rPr dirty="0" sz="2000">
                <a:latin typeface="Arial"/>
                <a:cs typeface="Arial"/>
              </a:rPr>
              <a:t>Jump-start your designs with one of many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prototype</a:t>
            </a:r>
            <a:endParaRPr sz="2000">
              <a:latin typeface="Arial"/>
              <a:cs typeface="Arial"/>
            </a:endParaRPr>
          </a:p>
          <a:p>
            <a:pPr marL="18923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examples from the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gallery</a:t>
            </a:r>
            <a:endParaRPr sz="2000">
              <a:latin typeface="Arial"/>
              <a:cs typeface="Arial"/>
            </a:endParaRPr>
          </a:p>
          <a:p>
            <a:pPr marL="189230" marR="274320" indent="-17716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89865" algn="l"/>
              </a:tabLst>
            </a:pPr>
            <a:r>
              <a:rPr dirty="0" sz="2000">
                <a:latin typeface="Arial"/>
                <a:cs typeface="Arial"/>
              </a:rPr>
              <a:t>Collaboratively develop prototypes with your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project  team and engage end users for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feedback</a:t>
            </a:r>
            <a:endParaRPr sz="2000">
              <a:latin typeface="Arial"/>
              <a:cs typeface="Arial"/>
            </a:endParaRPr>
          </a:p>
          <a:p>
            <a:pPr marL="189230" marR="5080" indent="-17716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89865" algn="l"/>
              </a:tabLst>
            </a:pPr>
            <a:r>
              <a:rPr dirty="0" sz="2000">
                <a:latin typeface="Arial"/>
                <a:cs typeface="Arial"/>
              </a:rPr>
              <a:t>Easily import the Build prototype to SAP </a:t>
            </a:r>
            <a:r>
              <a:rPr dirty="0" sz="2000" spc="-10">
                <a:latin typeface="Arial"/>
                <a:cs typeface="Arial"/>
              </a:rPr>
              <a:t>Web </a:t>
            </a:r>
            <a:r>
              <a:rPr dirty="0" sz="2000">
                <a:latin typeface="Arial"/>
                <a:cs typeface="Arial"/>
              </a:rPr>
              <a:t>IDE</a:t>
            </a:r>
            <a:r>
              <a:rPr dirty="0" sz="2000" spc="-2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  use it as a starting point for your SAP Fiori</a:t>
            </a:r>
            <a:r>
              <a:rPr dirty="0" sz="2000" spc="-2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3557" y="4876038"/>
            <a:ext cx="125158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Arial"/>
                <a:cs typeface="Arial"/>
              </a:rPr>
              <a:t>SAP</a:t>
            </a:r>
            <a:r>
              <a:rPr dirty="0" sz="2000" spc="-10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Build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31835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48030" y="0"/>
                </a:moveTo>
                <a:lnTo>
                  <a:pt x="0" y="0"/>
                </a:lnTo>
                <a:lnTo>
                  <a:pt x="0" y="435863"/>
                </a:lnTo>
                <a:lnTo>
                  <a:pt x="748030" y="435863"/>
                </a:lnTo>
                <a:lnTo>
                  <a:pt x="877824" y="217932"/>
                </a:lnTo>
                <a:lnTo>
                  <a:pt x="748030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999603" y="354330"/>
            <a:ext cx="4787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D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e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si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g</a:t>
            </a: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n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06028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55142" y="0"/>
                </a:moveTo>
                <a:lnTo>
                  <a:pt x="0" y="0"/>
                </a:lnTo>
                <a:lnTo>
                  <a:pt x="122681" y="217932"/>
                </a:lnTo>
                <a:lnTo>
                  <a:pt x="0" y="435863"/>
                </a:lnTo>
                <a:lnTo>
                  <a:pt x="755142" y="435863"/>
                </a:lnTo>
                <a:lnTo>
                  <a:pt x="877824" y="217932"/>
                </a:lnTo>
                <a:lnTo>
                  <a:pt x="755142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765793" y="354330"/>
            <a:ext cx="5600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D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e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ve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l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o</a:t>
            </a: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p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154411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55142" y="0"/>
                </a:moveTo>
                <a:lnTo>
                  <a:pt x="0" y="0"/>
                </a:lnTo>
                <a:lnTo>
                  <a:pt x="122682" y="217932"/>
                </a:lnTo>
                <a:lnTo>
                  <a:pt x="0" y="435863"/>
                </a:lnTo>
                <a:lnTo>
                  <a:pt x="755142" y="435863"/>
                </a:lnTo>
                <a:lnTo>
                  <a:pt x="877824" y="217932"/>
                </a:lnTo>
                <a:lnTo>
                  <a:pt x="755142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440161" y="354330"/>
            <a:ext cx="3098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T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est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928604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55142" y="0"/>
                </a:moveTo>
                <a:lnTo>
                  <a:pt x="0" y="0"/>
                </a:lnTo>
                <a:lnTo>
                  <a:pt x="122681" y="217932"/>
                </a:lnTo>
                <a:lnTo>
                  <a:pt x="0" y="435863"/>
                </a:lnTo>
                <a:lnTo>
                  <a:pt x="755142" y="435863"/>
                </a:lnTo>
                <a:lnTo>
                  <a:pt x="877824" y="217932"/>
                </a:lnTo>
                <a:lnTo>
                  <a:pt x="755142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130788" y="354330"/>
            <a:ext cx="4781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D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e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pl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o</a:t>
            </a: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y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380219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55141" y="0"/>
                </a:moveTo>
                <a:lnTo>
                  <a:pt x="0" y="0"/>
                </a:lnTo>
                <a:lnTo>
                  <a:pt x="122681" y="217932"/>
                </a:lnTo>
                <a:lnTo>
                  <a:pt x="0" y="435863"/>
                </a:lnTo>
                <a:lnTo>
                  <a:pt x="755141" y="435863"/>
                </a:lnTo>
                <a:lnTo>
                  <a:pt x="877824" y="217932"/>
                </a:lnTo>
                <a:lnTo>
                  <a:pt x="755141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645522" y="354330"/>
            <a:ext cx="3498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Bu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i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ld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8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9453" y="2909354"/>
            <a:ext cx="2371203" cy="1725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07288" y="244221"/>
            <a:ext cx="2646680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Introducing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SAP </a:t>
            </a:r>
            <a:r>
              <a:rPr dirty="0" sz="1800" spc="-15">
                <a:solidFill>
                  <a:srgbClr val="7E7E7E"/>
                </a:solidFill>
                <a:latin typeface="Arial"/>
                <a:cs typeface="Arial"/>
              </a:rPr>
              <a:t>Web</a:t>
            </a:r>
            <a:r>
              <a:rPr dirty="0" sz="1800" spc="-7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IDE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z="2000" spc="-5" b="1">
                <a:latin typeface="Arial"/>
                <a:cs typeface="Arial"/>
              </a:rPr>
              <a:t>Develop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40738" y="1543557"/>
            <a:ext cx="3996690" cy="46164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Arial"/>
                <a:cs typeface="Arial"/>
              </a:rPr>
              <a:t>Templates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wizards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40"/>
              </a:spcBef>
            </a:pPr>
            <a:r>
              <a:rPr dirty="0" sz="2000" spc="-5">
                <a:latin typeface="Arial"/>
                <a:cs typeface="Arial"/>
              </a:rPr>
              <a:t>Visual/code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editors</a:t>
            </a:r>
            <a:endParaRPr sz="2000">
              <a:latin typeface="Arial"/>
              <a:cs typeface="Arial"/>
            </a:endParaRPr>
          </a:p>
          <a:p>
            <a:pPr marL="12700" marR="12700">
              <a:lnSpc>
                <a:spcPct val="277900"/>
              </a:lnSpc>
            </a:pPr>
            <a:r>
              <a:rPr dirty="0" sz="2000">
                <a:latin typeface="Arial"/>
                <a:cs typeface="Arial"/>
              </a:rPr>
              <a:t>Instant preview with real/mock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  Debugging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7070"/>
              </a:lnSpc>
              <a:spcBef>
                <a:spcPts val="610"/>
              </a:spcBef>
            </a:pPr>
            <a:r>
              <a:rPr dirty="0" sz="2000" spc="-5">
                <a:latin typeface="Arial"/>
                <a:cs typeface="Arial"/>
              </a:rPr>
              <a:t>SAP </a:t>
            </a:r>
            <a:r>
              <a:rPr dirty="0" sz="2000">
                <a:latin typeface="Arial"/>
                <a:cs typeface="Arial"/>
              </a:rPr>
              <a:t>and open source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technologies  Source control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management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48427" y="3101856"/>
            <a:ext cx="546117" cy="6299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93002" y="1268730"/>
            <a:ext cx="917575" cy="5078095"/>
          </a:xfrm>
          <a:custGeom>
            <a:avLst/>
            <a:gdLst/>
            <a:ahLst/>
            <a:cxnLst/>
            <a:rect l="l" t="t" r="r" b="b"/>
            <a:pathLst>
              <a:path w="917575" h="5078095">
                <a:moveTo>
                  <a:pt x="0" y="5077968"/>
                </a:moveTo>
                <a:lnTo>
                  <a:pt x="49986" y="5075617"/>
                </a:lnTo>
                <a:lnTo>
                  <a:pt x="98412" y="5068727"/>
                </a:lnTo>
                <a:lnTo>
                  <a:pt x="144999" y="5057542"/>
                </a:lnTo>
                <a:lnTo>
                  <a:pt x="189466" y="5042308"/>
                </a:lnTo>
                <a:lnTo>
                  <a:pt x="231535" y="5023268"/>
                </a:lnTo>
                <a:lnTo>
                  <a:pt x="270924" y="5000666"/>
                </a:lnTo>
                <a:lnTo>
                  <a:pt x="307355" y="4974748"/>
                </a:lnTo>
                <a:lnTo>
                  <a:pt x="340547" y="4945757"/>
                </a:lnTo>
                <a:lnTo>
                  <a:pt x="370222" y="4913938"/>
                </a:lnTo>
                <a:lnTo>
                  <a:pt x="396098" y="4879535"/>
                </a:lnTo>
                <a:lnTo>
                  <a:pt x="417897" y="4842793"/>
                </a:lnTo>
                <a:lnTo>
                  <a:pt x="435339" y="4803956"/>
                </a:lnTo>
                <a:lnTo>
                  <a:pt x="448144" y="4763269"/>
                </a:lnTo>
                <a:lnTo>
                  <a:pt x="456032" y="4720976"/>
                </a:lnTo>
                <a:lnTo>
                  <a:pt x="458724" y="4677321"/>
                </a:lnTo>
                <a:lnTo>
                  <a:pt x="458724" y="2939669"/>
                </a:lnTo>
                <a:lnTo>
                  <a:pt x="461415" y="2895997"/>
                </a:lnTo>
                <a:lnTo>
                  <a:pt x="469303" y="2853691"/>
                </a:lnTo>
                <a:lnTo>
                  <a:pt x="482108" y="2812995"/>
                </a:lnTo>
                <a:lnTo>
                  <a:pt x="499550" y="2774151"/>
                </a:lnTo>
                <a:lnTo>
                  <a:pt x="521349" y="2737405"/>
                </a:lnTo>
                <a:lnTo>
                  <a:pt x="547225" y="2702999"/>
                </a:lnTo>
                <a:lnTo>
                  <a:pt x="576900" y="2671180"/>
                </a:lnTo>
                <a:lnTo>
                  <a:pt x="610092" y="2642189"/>
                </a:lnTo>
                <a:lnTo>
                  <a:pt x="646523" y="2616273"/>
                </a:lnTo>
                <a:lnTo>
                  <a:pt x="685912" y="2593673"/>
                </a:lnTo>
                <a:lnTo>
                  <a:pt x="727981" y="2574636"/>
                </a:lnTo>
                <a:lnTo>
                  <a:pt x="772448" y="2559404"/>
                </a:lnTo>
                <a:lnTo>
                  <a:pt x="819035" y="2548222"/>
                </a:lnTo>
                <a:lnTo>
                  <a:pt x="867461" y="2541334"/>
                </a:lnTo>
                <a:lnTo>
                  <a:pt x="917448" y="2538984"/>
                </a:lnTo>
                <a:lnTo>
                  <a:pt x="867461" y="2536633"/>
                </a:lnTo>
                <a:lnTo>
                  <a:pt x="819035" y="2529745"/>
                </a:lnTo>
                <a:lnTo>
                  <a:pt x="772448" y="2518563"/>
                </a:lnTo>
                <a:lnTo>
                  <a:pt x="727981" y="2503331"/>
                </a:lnTo>
                <a:lnTo>
                  <a:pt x="685912" y="2484294"/>
                </a:lnTo>
                <a:lnTo>
                  <a:pt x="646523" y="2461694"/>
                </a:lnTo>
                <a:lnTo>
                  <a:pt x="610092" y="2435778"/>
                </a:lnTo>
                <a:lnTo>
                  <a:pt x="576900" y="2406787"/>
                </a:lnTo>
                <a:lnTo>
                  <a:pt x="547225" y="2374968"/>
                </a:lnTo>
                <a:lnTo>
                  <a:pt x="521349" y="2340562"/>
                </a:lnTo>
                <a:lnTo>
                  <a:pt x="499550" y="2303816"/>
                </a:lnTo>
                <a:lnTo>
                  <a:pt x="482108" y="2264972"/>
                </a:lnTo>
                <a:lnTo>
                  <a:pt x="469303" y="2224276"/>
                </a:lnTo>
                <a:lnTo>
                  <a:pt x="461415" y="2181970"/>
                </a:lnTo>
                <a:lnTo>
                  <a:pt x="458724" y="2138299"/>
                </a:lnTo>
                <a:lnTo>
                  <a:pt x="458724" y="400685"/>
                </a:lnTo>
                <a:lnTo>
                  <a:pt x="456032" y="357013"/>
                </a:lnTo>
                <a:lnTo>
                  <a:pt x="448144" y="314707"/>
                </a:lnTo>
                <a:lnTo>
                  <a:pt x="435339" y="274011"/>
                </a:lnTo>
                <a:lnTo>
                  <a:pt x="417897" y="235167"/>
                </a:lnTo>
                <a:lnTo>
                  <a:pt x="396098" y="198421"/>
                </a:lnTo>
                <a:lnTo>
                  <a:pt x="370222" y="164015"/>
                </a:lnTo>
                <a:lnTo>
                  <a:pt x="340547" y="132196"/>
                </a:lnTo>
                <a:lnTo>
                  <a:pt x="307355" y="103205"/>
                </a:lnTo>
                <a:lnTo>
                  <a:pt x="270924" y="77289"/>
                </a:lnTo>
                <a:lnTo>
                  <a:pt x="231535" y="54689"/>
                </a:lnTo>
                <a:lnTo>
                  <a:pt x="189466" y="35652"/>
                </a:lnTo>
                <a:lnTo>
                  <a:pt x="144999" y="20420"/>
                </a:lnTo>
                <a:lnTo>
                  <a:pt x="98412" y="9238"/>
                </a:lnTo>
                <a:lnTo>
                  <a:pt x="49986" y="2350"/>
                </a:ln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74954" y="5661820"/>
            <a:ext cx="670114" cy="674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42129" y="1408473"/>
            <a:ext cx="554134" cy="5541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6262" y="4846658"/>
            <a:ext cx="569138" cy="6104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0001" y="2209955"/>
            <a:ext cx="632130" cy="632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2981" y="4023841"/>
            <a:ext cx="532419" cy="5094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31835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48030" y="0"/>
                </a:moveTo>
                <a:lnTo>
                  <a:pt x="0" y="0"/>
                </a:lnTo>
                <a:lnTo>
                  <a:pt x="0" y="435863"/>
                </a:lnTo>
                <a:lnTo>
                  <a:pt x="748030" y="435863"/>
                </a:lnTo>
                <a:lnTo>
                  <a:pt x="877824" y="217932"/>
                </a:lnTo>
                <a:lnTo>
                  <a:pt x="748030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999603" y="354330"/>
            <a:ext cx="4787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D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e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si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g</a:t>
            </a: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n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06028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55142" y="0"/>
                </a:moveTo>
                <a:lnTo>
                  <a:pt x="0" y="0"/>
                </a:lnTo>
                <a:lnTo>
                  <a:pt x="122681" y="217932"/>
                </a:lnTo>
                <a:lnTo>
                  <a:pt x="0" y="435863"/>
                </a:lnTo>
                <a:lnTo>
                  <a:pt x="755142" y="435863"/>
                </a:lnTo>
                <a:lnTo>
                  <a:pt x="877824" y="217932"/>
                </a:lnTo>
                <a:lnTo>
                  <a:pt x="755142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765793" y="354330"/>
            <a:ext cx="5600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D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e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ve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l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o</a:t>
            </a: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p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154411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55142" y="0"/>
                </a:moveTo>
                <a:lnTo>
                  <a:pt x="0" y="0"/>
                </a:lnTo>
                <a:lnTo>
                  <a:pt x="122682" y="217932"/>
                </a:lnTo>
                <a:lnTo>
                  <a:pt x="0" y="435863"/>
                </a:lnTo>
                <a:lnTo>
                  <a:pt x="755142" y="435863"/>
                </a:lnTo>
                <a:lnTo>
                  <a:pt x="877824" y="217932"/>
                </a:lnTo>
                <a:lnTo>
                  <a:pt x="755142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440161" y="354330"/>
            <a:ext cx="3098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T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est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928604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55142" y="0"/>
                </a:moveTo>
                <a:lnTo>
                  <a:pt x="0" y="0"/>
                </a:lnTo>
                <a:lnTo>
                  <a:pt x="122681" y="217932"/>
                </a:lnTo>
                <a:lnTo>
                  <a:pt x="0" y="435863"/>
                </a:lnTo>
                <a:lnTo>
                  <a:pt x="755142" y="435863"/>
                </a:lnTo>
                <a:lnTo>
                  <a:pt x="877824" y="217932"/>
                </a:lnTo>
                <a:lnTo>
                  <a:pt x="755142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1130788" y="354330"/>
            <a:ext cx="4781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D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e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pl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o</a:t>
            </a: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y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380219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55141" y="0"/>
                </a:moveTo>
                <a:lnTo>
                  <a:pt x="0" y="0"/>
                </a:lnTo>
                <a:lnTo>
                  <a:pt x="122681" y="217932"/>
                </a:lnTo>
                <a:lnTo>
                  <a:pt x="0" y="435863"/>
                </a:lnTo>
                <a:lnTo>
                  <a:pt x="755141" y="435863"/>
                </a:lnTo>
                <a:lnTo>
                  <a:pt x="877824" y="217932"/>
                </a:lnTo>
                <a:lnTo>
                  <a:pt x="755141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645522" y="354330"/>
            <a:ext cx="3498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Bu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i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ld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9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288" y="243966"/>
            <a:ext cx="2646680" cy="603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Introducing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SAP </a:t>
            </a:r>
            <a:r>
              <a:rPr dirty="0" sz="1800" spc="-15">
                <a:solidFill>
                  <a:srgbClr val="7E7E7E"/>
                </a:solidFill>
                <a:latin typeface="Arial"/>
                <a:cs typeface="Arial"/>
              </a:rPr>
              <a:t>Web</a:t>
            </a:r>
            <a:r>
              <a:rPr dirty="0" sz="1800" spc="-7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IDE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z="2000" b="1">
                <a:latin typeface="Arial"/>
                <a:cs typeface="Arial"/>
              </a:rPr>
              <a:t>Build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63157" y="1487424"/>
            <a:ext cx="3130550" cy="3138170"/>
            <a:chOff x="4563157" y="1487424"/>
            <a:chExt cx="3130550" cy="3138170"/>
          </a:xfrm>
        </p:grpSpPr>
        <p:sp>
          <p:nvSpPr>
            <p:cNvPr id="4" name="object 4"/>
            <p:cNvSpPr/>
            <p:nvPr/>
          </p:nvSpPr>
          <p:spPr>
            <a:xfrm>
              <a:off x="6117491" y="3375782"/>
              <a:ext cx="1016214" cy="1057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63157" y="2060969"/>
              <a:ext cx="1352790" cy="12014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770119" y="3182112"/>
              <a:ext cx="1443227" cy="14432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766815" y="1487424"/>
              <a:ext cx="1926336" cy="19263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674622" y="4794148"/>
            <a:ext cx="3226435" cy="1273810"/>
          </a:xfrm>
          <a:prstGeom prst="rect">
            <a:avLst/>
          </a:prstGeom>
        </p:spPr>
        <p:txBody>
          <a:bodyPr wrap="square" lIns="0" tIns="2025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595"/>
              </a:spcBef>
            </a:pPr>
            <a:r>
              <a:rPr dirty="0" sz="2400" spc="-5">
                <a:solidFill>
                  <a:srgbClr val="008FD2"/>
                </a:solidFill>
                <a:latin typeface="Arial"/>
                <a:cs typeface="Arial"/>
              </a:rPr>
              <a:t>Building </a:t>
            </a:r>
            <a:r>
              <a:rPr dirty="0" sz="2400">
                <a:solidFill>
                  <a:srgbClr val="008FD2"/>
                </a:solidFill>
                <a:latin typeface="Arial"/>
                <a:cs typeface="Arial"/>
              </a:rPr>
              <a:t>UI</a:t>
            </a:r>
            <a:r>
              <a:rPr dirty="0" sz="2400" spc="-2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8FD2"/>
                </a:solidFill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1130"/>
              </a:spcBef>
            </a:pPr>
            <a:r>
              <a:rPr dirty="0" sz="1800" spc="-5">
                <a:latin typeface="Arial"/>
                <a:cs typeface="Arial"/>
              </a:rPr>
              <a:t>Use Grunt </a:t>
            </a:r>
            <a:r>
              <a:rPr dirty="0" sz="1800" spc="-10">
                <a:latin typeface="Arial"/>
                <a:cs typeface="Arial"/>
              </a:rPr>
              <a:t>open </a:t>
            </a:r>
            <a:r>
              <a:rPr dirty="0" sz="1800" spc="-5">
                <a:latin typeface="Arial"/>
                <a:cs typeface="Arial"/>
              </a:rPr>
              <a:t>source</a:t>
            </a:r>
            <a:r>
              <a:rPr dirty="0" sz="1800">
                <a:latin typeface="Arial"/>
                <a:cs typeface="Arial"/>
              </a:rPr>
              <a:t> task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"/>
                <a:cs typeface="Arial"/>
              </a:rPr>
              <a:t>runner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build </a:t>
            </a:r>
            <a:r>
              <a:rPr dirty="0" sz="1800" spc="-10">
                <a:latin typeface="Arial"/>
                <a:cs typeface="Arial"/>
              </a:rPr>
              <a:t>your </a:t>
            </a:r>
            <a:r>
              <a:rPr dirty="0" sz="1800">
                <a:latin typeface="Arial"/>
                <a:cs typeface="Arial"/>
              </a:rPr>
              <a:t>UI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app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05319" y="4794148"/>
            <a:ext cx="4158615" cy="1548130"/>
          </a:xfrm>
          <a:prstGeom prst="rect">
            <a:avLst/>
          </a:prstGeom>
        </p:spPr>
        <p:txBody>
          <a:bodyPr wrap="square" lIns="0" tIns="2025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595"/>
              </a:spcBef>
            </a:pPr>
            <a:r>
              <a:rPr dirty="0" sz="2400" spc="-5">
                <a:solidFill>
                  <a:srgbClr val="008FD2"/>
                </a:solidFill>
                <a:latin typeface="Arial"/>
                <a:cs typeface="Arial"/>
              </a:rPr>
              <a:t>Building Business</a:t>
            </a:r>
            <a:r>
              <a:rPr dirty="0" sz="2400" spc="1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8FD2"/>
                </a:solidFill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  <a:p>
            <a:pPr algn="ctr" marL="131445" marR="123189">
              <a:lnSpc>
                <a:spcPct val="100000"/>
              </a:lnSpc>
              <a:spcBef>
                <a:spcPts val="1130"/>
              </a:spcBef>
            </a:pPr>
            <a:r>
              <a:rPr dirty="0" sz="1800" spc="-5">
                <a:latin typeface="Arial"/>
                <a:cs typeface="Arial"/>
              </a:rPr>
              <a:t>Build </a:t>
            </a: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10">
                <a:latin typeface="Arial"/>
                <a:cs typeface="Arial"/>
              </a:rPr>
              <a:t>deployment </a:t>
            </a:r>
            <a:r>
              <a:rPr dirty="0" sz="1800" spc="-5">
                <a:latin typeface="Arial"/>
                <a:cs typeface="Arial"/>
              </a:rPr>
              <a:t>package </a:t>
            </a:r>
            <a:r>
              <a:rPr dirty="0" sz="1800">
                <a:latin typeface="Arial"/>
                <a:cs typeface="Arial"/>
              </a:rPr>
              <a:t>from </a:t>
            </a:r>
            <a:r>
              <a:rPr dirty="0" sz="1800" spc="-15">
                <a:latin typeface="Arial"/>
                <a:cs typeface="Arial"/>
              </a:rPr>
              <a:t>your  </a:t>
            </a:r>
            <a:r>
              <a:rPr dirty="0" sz="1800">
                <a:latin typeface="Arial"/>
                <a:cs typeface="Arial"/>
              </a:rPr>
              <a:t>UI, </a:t>
            </a:r>
            <a:r>
              <a:rPr dirty="0" sz="1800" spc="-5">
                <a:latin typeface="Arial"/>
                <a:cs typeface="Arial"/>
              </a:rPr>
              <a:t>database, and business-logic  modules sharing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same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lifecycle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70808" y="2565054"/>
            <a:ext cx="1125887" cy="11487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96000" y="5056632"/>
            <a:ext cx="0" cy="1296035"/>
          </a:xfrm>
          <a:custGeom>
            <a:avLst/>
            <a:gdLst/>
            <a:ahLst/>
            <a:cxnLst/>
            <a:rect l="l" t="t" r="r" b="b"/>
            <a:pathLst>
              <a:path w="0" h="1296035">
                <a:moveTo>
                  <a:pt x="0" y="0"/>
                </a:moveTo>
                <a:lnTo>
                  <a:pt x="0" y="1295996"/>
                </a:lnTo>
              </a:path>
            </a:pathLst>
          </a:custGeom>
          <a:ln w="914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70919" y="2565054"/>
            <a:ext cx="1125887" cy="11487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3599688" y="1269491"/>
            <a:ext cx="4956175" cy="3619500"/>
            <a:chOff x="3599688" y="1269491"/>
            <a:chExt cx="4956175" cy="3619500"/>
          </a:xfrm>
        </p:grpSpPr>
        <p:sp>
          <p:nvSpPr>
            <p:cNvPr id="14" name="object 14"/>
            <p:cNvSpPr/>
            <p:nvPr/>
          </p:nvSpPr>
          <p:spPr>
            <a:xfrm>
              <a:off x="7521702" y="3869055"/>
              <a:ext cx="1028065" cy="1015365"/>
            </a:xfrm>
            <a:custGeom>
              <a:avLst/>
              <a:gdLst/>
              <a:ahLst/>
              <a:cxnLst/>
              <a:rect l="l" t="t" r="r" b="b"/>
              <a:pathLst>
                <a:path w="1028065" h="1015364">
                  <a:moveTo>
                    <a:pt x="1027811" y="0"/>
                  </a:moveTo>
                  <a:lnTo>
                    <a:pt x="1024049" y="49939"/>
                  </a:lnTo>
                  <a:lnTo>
                    <a:pt x="1018153" y="99185"/>
                  </a:lnTo>
                  <a:lnTo>
                    <a:pt x="1010172" y="147689"/>
                  </a:lnTo>
                  <a:lnTo>
                    <a:pt x="1000157" y="195402"/>
                  </a:lnTo>
                  <a:lnTo>
                    <a:pt x="988157" y="242275"/>
                  </a:lnTo>
                  <a:lnTo>
                    <a:pt x="974221" y="288258"/>
                  </a:lnTo>
                  <a:lnTo>
                    <a:pt x="958400" y="333302"/>
                  </a:lnTo>
                  <a:lnTo>
                    <a:pt x="940743" y="377359"/>
                  </a:lnTo>
                  <a:lnTo>
                    <a:pt x="921299" y="420379"/>
                  </a:lnTo>
                  <a:lnTo>
                    <a:pt x="900119" y="462313"/>
                  </a:lnTo>
                  <a:lnTo>
                    <a:pt x="877251" y="503113"/>
                  </a:lnTo>
                  <a:lnTo>
                    <a:pt x="852747" y="542728"/>
                  </a:lnTo>
                  <a:lnTo>
                    <a:pt x="826655" y="581111"/>
                  </a:lnTo>
                  <a:lnTo>
                    <a:pt x="799025" y="618211"/>
                  </a:lnTo>
                  <a:lnTo>
                    <a:pt x="769907" y="653980"/>
                  </a:lnTo>
                  <a:lnTo>
                    <a:pt x="739351" y="688369"/>
                  </a:lnTo>
                  <a:lnTo>
                    <a:pt x="707405" y="721328"/>
                  </a:lnTo>
                  <a:lnTo>
                    <a:pt x="674121" y="752808"/>
                  </a:lnTo>
                  <a:lnTo>
                    <a:pt x="639547" y="782761"/>
                  </a:lnTo>
                  <a:lnTo>
                    <a:pt x="603734" y="811138"/>
                  </a:lnTo>
                  <a:lnTo>
                    <a:pt x="566730" y="837888"/>
                  </a:lnTo>
                  <a:lnTo>
                    <a:pt x="528586" y="862964"/>
                  </a:lnTo>
                  <a:lnTo>
                    <a:pt x="489352" y="886316"/>
                  </a:lnTo>
                  <a:lnTo>
                    <a:pt x="449076" y="907895"/>
                  </a:lnTo>
                  <a:lnTo>
                    <a:pt x="407809" y="927651"/>
                  </a:lnTo>
                  <a:lnTo>
                    <a:pt x="365601" y="945537"/>
                  </a:lnTo>
                  <a:lnTo>
                    <a:pt x="322501" y="961502"/>
                  </a:lnTo>
                  <a:lnTo>
                    <a:pt x="278558" y="975497"/>
                  </a:lnTo>
                  <a:lnTo>
                    <a:pt x="233823" y="987474"/>
                  </a:lnTo>
                  <a:lnTo>
                    <a:pt x="188345" y="997384"/>
                  </a:lnTo>
                  <a:lnTo>
                    <a:pt x="142174" y="1005177"/>
                  </a:lnTo>
                  <a:lnTo>
                    <a:pt x="95360" y="1010804"/>
                  </a:lnTo>
                  <a:lnTo>
                    <a:pt x="47952" y="1014216"/>
                  </a:lnTo>
                  <a:lnTo>
                    <a:pt x="0" y="101536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05784" y="1274063"/>
              <a:ext cx="992505" cy="1150620"/>
            </a:xfrm>
            <a:custGeom>
              <a:avLst/>
              <a:gdLst/>
              <a:ahLst/>
              <a:cxnLst/>
              <a:rect l="l" t="t" r="r" b="b"/>
              <a:pathLst>
                <a:path w="992504" h="1150620">
                  <a:moveTo>
                    <a:pt x="0" y="1150620"/>
                  </a:moveTo>
                  <a:lnTo>
                    <a:pt x="966" y="1099363"/>
                  </a:lnTo>
                  <a:lnTo>
                    <a:pt x="3840" y="1048682"/>
                  </a:lnTo>
                  <a:lnTo>
                    <a:pt x="8580" y="998621"/>
                  </a:lnTo>
                  <a:lnTo>
                    <a:pt x="15145" y="949229"/>
                  </a:lnTo>
                  <a:lnTo>
                    <a:pt x="23497" y="900551"/>
                  </a:lnTo>
                  <a:lnTo>
                    <a:pt x="33593" y="852635"/>
                  </a:lnTo>
                  <a:lnTo>
                    <a:pt x="45395" y="805526"/>
                  </a:lnTo>
                  <a:lnTo>
                    <a:pt x="58861" y="759273"/>
                  </a:lnTo>
                  <a:lnTo>
                    <a:pt x="73952" y="713922"/>
                  </a:lnTo>
                  <a:lnTo>
                    <a:pt x="90626" y="669519"/>
                  </a:lnTo>
                  <a:lnTo>
                    <a:pt x="108844" y="626111"/>
                  </a:lnTo>
                  <a:lnTo>
                    <a:pt x="128565" y="583745"/>
                  </a:lnTo>
                  <a:lnTo>
                    <a:pt x="149749" y="542468"/>
                  </a:lnTo>
                  <a:lnTo>
                    <a:pt x="172356" y="502326"/>
                  </a:lnTo>
                  <a:lnTo>
                    <a:pt x="196345" y="463367"/>
                  </a:lnTo>
                  <a:lnTo>
                    <a:pt x="221675" y="425636"/>
                  </a:lnTo>
                  <a:lnTo>
                    <a:pt x="248307" y="389182"/>
                  </a:lnTo>
                  <a:lnTo>
                    <a:pt x="276200" y="354050"/>
                  </a:lnTo>
                  <a:lnTo>
                    <a:pt x="305314" y="320287"/>
                  </a:lnTo>
                  <a:lnTo>
                    <a:pt x="335609" y="287940"/>
                  </a:lnTo>
                  <a:lnTo>
                    <a:pt x="367043" y="257056"/>
                  </a:lnTo>
                  <a:lnTo>
                    <a:pt x="399577" y="227681"/>
                  </a:lnTo>
                  <a:lnTo>
                    <a:pt x="433171" y="199863"/>
                  </a:lnTo>
                  <a:lnTo>
                    <a:pt x="467784" y="173648"/>
                  </a:lnTo>
                  <a:lnTo>
                    <a:pt x="503375" y="149082"/>
                  </a:lnTo>
                  <a:lnTo>
                    <a:pt x="539905" y="126213"/>
                  </a:lnTo>
                  <a:lnTo>
                    <a:pt x="577332" y="105088"/>
                  </a:lnTo>
                  <a:lnTo>
                    <a:pt x="615618" y="85752"/>
                  </a:lnTo>
                  <a:lnTo>
                    <a:pt x="654720" y="68253"/>
                  </a:lnTo>
                  <a:lnTo>
                    <a:pt x="694600" y="52638"/>
                  </a:lnTo>
                  <a:lnTo>
                    <a:pt x="735216" y="38953"/>
                  </a:lnTo>
                  <a:lnTo>
                    <a:pt x="776529" y="27246"/>
                  </a:lnTo>
                  <a:lnTo>
                    <a:pt x="818497" y="17562"/>
                  </a:lnTo>
                  <a:lnTo>
                    <a:pt x="861081" y="9948"/>
                  </a:lnTo>
                  <a:lnTo>
                    <a:pt x="904241" y="4452"/>
                  </a:lnTo>
                  <a:lnTo>
                    <a:pt x="947935" y="1121"/>
                  </a:lnTo>
                  <a:lnTo>
                    <a:pt x="99212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04260" y="3854958"/>
              <a:ext cx="1075690" cy="1029969"/>
            </a:xfrm>
            <a:custGeom>
              <a:avLst/>
              <a:gdLst/>
              <a:ahLst/>
              <a:cxnLst/>
              <a:rect l="l" t="t" r="r" b="b"/>
              <a:pathLst>
                <a:path w="1075689" h="1029970">
                  <a:moveTo>
                    <a:pt x="1075181" y="1029462"/>
                  </a:moveTo>
                  <a:lnTo>
                    <a:pt x="1025962" y="1028402"/>
                  </a:lnTo>
                  <a:lnTo>
                    <a:pt x="977311" y="1025255"/>
                  </a:lnTo>
                  <a:lnTo>
                    <a:pt x="929276" y="1020064"/>
                  </a:lnTo>
                  <a:lnTo>
                    <a:pt x="881904" y="1012876"/>
                  </a:lnTo>
                  <a:lnTo>
                    <a:pt x="835243" y="1003736"/>
                  </a:lnTo>
                  <a:lnTo>
                    <a:pt x="789340" y="992690"/>
                  </a:lnTo>
                  <a:lnTo>
                    <a:pt x="744242" y="979782"/>
                  </a:lnTo>
                  <a:lnTo>
                    <a:pt x="699997" y="965058"/>
                  </a:lnTo>
                  <a:lnTo>
                    <a:pt x="656653" y="948564"/>
                  </a:lnTo>
                  <a:lnTo>
                    <a:pt x="614256" y="930346"/>
                  </a:lnTo>
                  <a:lnTo>
                    <a:pt x="572855" y="910447"/>
                  </a:lnTo>
                  <a:lnTo>
                    <a:pt x="532496" y="888915"/>
                  </a:lnTo>
                  <a:lnTo>
                    <a:pt x="493228" y="865794"/>
                  </a:lnTo>
                  <a:lnTo>
                    <a:pt x="455097" y="841129"/>
                  </a:lnTo>
                  <a:lnTo>
                    <a:pt x="418151" y="814967"/>
                  </a:lnTo>
                  <a:lnTo>
                    <a:pt x="382437" y="787352"/>
                  </a:lnTo>
                  <a:lnTo>
                    <a:pt x="348003" y="758331"/>
                  </a:lnTo>
                  <a:lnTo>
                    <a:pt x="314896" y="727948"/>
                  </a:lnTo>
                  <a:lnTo>
                    <a:pt x="283164" y="696248"/>
                  </a:lnTo>
                  <a:lnTo>
                    <a:pt x="252854" y="663278"/>
                  </a:lnTo>
                  <a:lnTo>
                    <a:pt x="224013" y="629083"/>
                  </a:lnTo>
                  <a:lnTo>
                    <a:pt x="196690" y="593707"/>
                  </a:lnTo>
                  <a:lnTo>
                    <a:pt x="170931" y="557198"/>
                  </a:lnTo>
                  <a:lnTo>
                    <a:pt x="146783" y="519599"/>
                  </a:lnTo>
                  <a:lnTo>
                    <a:pt x="124295" y="480956"/>
                  </a:lnTo>
                  <a:lnTo>
                    <a:pt x="103514" y="441316"/>
                  </a:lnTo>
                  <a:lnTo>
                    <a:pt x="84486" y="400722"/>
                  </a:lnTo>
                  <a:lnTo>
                    <a:pt x="67260" y="359221"/>
                  </a:lnTo>
                  <a:lnTo>
                    <a:pt x="51883" y="316859"/>
                  </a:lnTo>
                  <a:lnTo>
                    <a:pt x="38403" y="273679"/>
                  </a:lnTo>
                  <a:lnTo>
                    <a:pt x="26866" y="229729"/>
                  </a:lnTo>
                  <a:lnTo>
                    <a:pt x="17321" y="185053"/>
                  </a:lnTo>
                  <a:lnTo>
                    <a:pt x="9814" y="139696"/>
                  </a:lnTo>
                  <a:lnTo>
                    <a:pt x="4393" y="93705"/>
                  </a:lnTo>
                  <a:lnTo>
                    <a:pt x="1106" y="47124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559040" y="1274063"/>
              <a:ext cx="992505" cy="1150620"/>
            </a:xfrm>
            <a:custGeom>
              <a:avLst/>
              <a:gdLst/>
              <a:ahLst/>
              <a:cxnLst/>
              <a:rect l="l" t="t" r="r" b="b"/>
              <a:pathLst>
                <a:path w="992504" h="1150620">
                  <a:moveTo>
                    <a:pt x="992124" y="1150620"/>
                  </a:moveTo>
                  <a:lnTo>
                    <a:pt x="991157" y="1099363"/>
                  </a:lnTo>
                  <a:lnTo>
                    <a:pt x="988283" y="1048682"/>
                  </a:lnTo>
                  <a:lnTo>
                    <a:pt x="983543" y="998621"/>
                  </a:lnTo>
                  <a:lnTo>
                    <a:pt x="976978" y="949229"/>
                  </a:lnTo>
                  <a:lnTo>
                    <a:pt x="968626" y="900551"/>
                  </a:lnTo>
                  <a:lnTo>
                    <a:pt x="958530" y="852635"/>
                  </a:lnTo>
                  <a:lnTo>
                    <a:pt x="946728" y="805526"/>
                  </a:lnTo>
                  <a:lnTo>
                    <a:pt x="933262" y="759273"/>
                  </a:lnTo>
                  <a:lnTo>
                    <a:pt x="918171" y="713922"/>
                  </a:lnTo>
                  <a:lnTo>
                    <a:pt x="901497" y="669519"/>
                  </a:lnTo>
                  <a:lnTo>
                    <a:pt x="883279" y="626111"/>
                  </a:lnTo>
                  <a:lnTo>
                    <a:pt x="863558" y="583745"/>
                  </a:lnTo>
                  <a:lnTo>
                    <a:pt x="842374" y="542468"/>
                  </a:lnTo>
                  <a:lnTo>
                    <a:pt x="819767" y="502326"/>
                  </a:lnTo>
                  <a:lnTo>
                    <a:pt x="795778" y="463367"/>
                  </a:lnTo>
                  <a:lnTo>
                    <a:pt x="770448" y="425636"/>
                  </a:lnTo>
                  <a:lnTo>
                    <a:pt x="743816" y="389182"/>
                  </a:lnTo>
                  <a:lnTo>
                    <a:pt x="715923" y="354050"/>
                  </a:lnTo>
                  <a:lnTo>
                    <a:pt x="686809" y="320287"/>
                  </a:lnTo>
                  <a:lnTo>
                    <a:pt x="656514" y="287940"/>
                  </a:lnTo>
                  <a:lnTo>
                    <a:pt x="625080" y="257056"/>
                  </a:lnTo>
                  <a:lnTo>
                    <a:pt x="592546" y="227681"/>
                  </a:lnTo>
                  <a:lnTo>
                    <a:pt x="558952" y="199863"/>
                  </a:lnTo>
                  <a:lnTo>
                    <a:pt x="524339" y="173648"/>
                  </a:lnTo>
                  <a:lnTo>
                    <a:pt x="488748" y="149082"/>
                  </a:lnTo>
                  <a:lnTo>
                    <a:pt x="452218" y="126213"/>
                  </a:lnTo>
                  <a:lnTo>
                    <a:pt x="414791" y="105088"/>
                  </a:lnTo>
                  <a:lnTo>
                    <a:pt x="376505" y="85752"/>
                  </a:lnTo>
                  <a:lnTo>
                    <a:pt x="337403" y="68253"/>
                  </a:lnTo>
                  <a:lnTo>
                    <a:pt x="297523" y="52638"/>
                  </a:lnTo>
                  <a:lnTo>
                    <a:pt x="256907" y="38953"/>
                  </a:lnTo>
                  <a:lnTo>
                    <a:pt x="215594" y="27246"/>
                  </a:lnTo>
                  <a:lnTo>
                    <a:pt x="173626" y="17562"/>
                  </a:lnTo>
                  <a:lnTo>
                    <a:pt x="131042" y="9948"/>
                  </a:lnTo>
                  <a:lnTo>
                    <a:pt x="87882" y="4452"/>
                  </a:lnTo>
                  <a:lnTo>
                    <a:pt x="44188" y="1121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7831835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48030" y="0"/>
                </a:moveTo>
                <a:lnTo>
                  <a:pt x="0" y="0"/>
                </a:lnTo>
                <a:lnTo>
                  <a:pt x="0" y="435863"/>
                </a:lnTo>
                <a:lnTo>
                  <a:pt x="748030" y="435863"/>
                </a:lnTo>
                <a:lnTo>
                  <a:pt x="877824" y="217932"/>
                </a:lnTo>
                <a:lnTo>
                  <a:pt x="748030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999603" y="354330"/>
            <a:ext cx="4787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D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e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si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g</a:t>
            </a: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n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606028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55142" y="0"/>
                </a:moveTo>
                <a:lnTo>
                  <a:pt x="0" y="0"/>
                </a:lnTo>
                <a:lnTo>
                  <a:pt x="122681" y="217932"/>
                </a:lnTo>
                <a:lnTo>
                  <a:pt x="0" y="435863"/>
                </a:lnTo>
                <a:lnTo>
                  <a:pt x="755142" y="435863"/>
                </a:lnTo>
                <a:lnTo>
                  <a:pt x="877824" y="217932"/>
                </a:lnTo>
                <a:lnTo>
                  <a:pt x="755142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765793" y="354330"/>
            <a:ext cx="5600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D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e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ve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l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o</a:t>
            </a: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p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154411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55142" y="0"/>
                </a:moveTo>
                <a:lnTo>
                  <a:pt x="0" y="0"/>
                </a:lnTo>
                <a:lnTo>
                  <a:pt x="122682" y="217932"/>
                </a:lnTo>
                <a:lnTo>
                  <a:pt x="0" y="435863"/>
                </a:lnTo>
                <a:lnTo>
                  <a:pt x="755142" y="435863"/>
                </a:lnTo>
                <a:lnTo>
                  <a:pt x="877824" y="217932"/>
                </a:lnTo>
                <a:lnTo>
                  <a:pt x="755142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0440161" y="354330"/>
            <a:ext cx="3098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T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est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928604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55142" y="0"/>
                </a:moveTo>
                <a:lnTo>
                  <a:pt x="0" y="0"/>
                </a:lnTo>
                <a:lnTo>
                  <a:pt x="122681" y="217932"/>
                </a:lnTo>
                <a:lnTo>
                  <a:pt x="0" y="435863"/>
                </a:lnTo>
                <a:lnTo>
                  <a:pt x="755142" y="435863"/>
                </a:lnTo>
                <a:lnTo>
                  <a:pt x="877824" y="217932"/>
                </a:lnTo>
                <a:lnTo>
                  <a:pt x="755142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130788" y="354330"/>
            <a:ext cx="4781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D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e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pl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o</a:t>
            </a: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y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380219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55141" y="0"/>
                </a:moveTo>
                <a:lnTo>
                  <a:pt x="0" y="0"/>
                </a:lnTo>
                <a:lnTo>
                  <a:pt x="122681" y="217932"/>
                </a:lnTo>
                <a:lnTo>
                  <a:pt x="0" y="435863"/>
                </a:lnTo>
                <a:lnTo>
                  <a:pt x="755141" y="435863"/>
                </a:lnTo>
                <a:lnTo>
                  <a:pt x="877824" y="217932"/>
                </a:lnTo>
                <a:lnTo>
                  <a:pt x="755141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9645522" y="354330"/>
            <a:ext cx="3498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Bu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i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ld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10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288" y="243662"/>
            <a:ext cx="2647315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Introducing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SAP </a:t>
            </a:r>
            <a:r>
              <a:rPr dirty="0" sz="1800" spc="-15">
                <a:solidFill>
                  <a:srgbClr val="7E7E7E"/>
                </a:solidFill>
                <a:latin typeface="Arial"/>
                <a:cs typeface="Arial"/>
              </a:rPr>
              <a:t>Web</a:t>
            </a:r>
            <a:r>
              <a:rPr dirty="0" sz="1800" spc="-9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IDE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z="2000" spc="-35" b="1">
                <a:latin typeface="Arial"/>
                <a:cs typeface="Arial"/>
              </a:rPr>
              <a:t>Test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1860" y="2099564"/>
            <a:ext cx="6788150" cy="75247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>
              <a:lnSpc>
                <a:spcPts val="2840"/>
              </a:lnSpc>
              <a:spcBef>
                <a:spcPts val="225"/>
              </a:spcBef>
            </a:pPr>
            <a:r>
              <a:rPr dirty="0" sz="2400" spc="-5">
                <a:latin typeface="Arial"/>
                <a:cs typeface="Arial"/>
              </a:rPr>
              <a:t>Leverage integrated testing capabilities </a:t>
            </a:r>
            <a:r>
              <a:rPr dirty="0" sz="2400">
                <a:latin typeface="Arial"/>
                <a:cs typeface="Arial"/>
              </a:rPr>
              <a:t>to </a:t>
            </a:r>
            <a:r>
              <a:rPr dirty="0" sz="2400" spc="-5">
                <a:latin typeface="Arial"/>
                <a:cs typeface="Arial"/>
              </a:rPr>
              <a:t>validate  your application’s functionality and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compatibility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24509" y="1902121"/>
            <a:ext cx="1845440" cy="1609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99970" y="4318508"/>
            <a:ext cx="3134995" cy="167005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15"/>
              </a:spcBef>
            </a:pPr>
            <a:r>
              <a:rPr dirty="0" sz="2400" spc="-70">
                <a:solidFill>
                  <a:srgbClr val="008FD2"/>
                </a:solidFill>
                <a:latin typeface="Arial"/>
                <a:cs typeface="Arial"/>
              </a:rPr>
              <a:t>Test</a:t>
            </a:r>
            <a:r>
              <a:rPr dirty="0" sz="2400" spc="-15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8FD2"/>
                </a:solidFill>
                <a:latin typeface="Arial"/>
                <a:cs typeface="Arial"/>
              </a:rPr>
              <a:t>Authoring</a:t>
            </a:r>
            <a:endParaRPr sz="2400">
              <a:latin typeface="Arial"/>
              <a:cs typeface="Arial"/>
            </a:endParaRPr>
          </a:p>
          <a:p>
            <a:pPr algn="ctr" marL="12065" marR="5080">
              <a:lnSpc>
                <a:spcPct val="100000"/>
              </a:lnSpc>
              <a:spcBef>
                <a:spcPts val="610"/>
              </a:spcBef>
            </a:pPr>
            <a:r>
              <a:rPr dirty="0" sz="1800" spc="-5">
                <a:latin typeface="Arial"/>
                <a:cs typeface="Arial"/>
              </a:rPr>
              <a:t>Wizard-based 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code-based  assistance </a:t>
            </a:r>
            <a:r>
              <a:rPr dirty="0" sz="1800">
                <a:latin typeface="Arial"/>
                <a:cs typeface="Arial"/>
              </a:rPr>
              <a:t>for </a:t>
            </a:r>
            <a:r>
              <a:rPr dirty="0" sz="1800" spc="-5">
                <a:latin typeface="Arial"/>
                <a:cs typeface="Arial"/>
              </a:rPr>
              <a:t>developing unit  </a:t>
            </a:r>
            <a:r>
              <a:rPr dirty="0" sz="1800">
                <a:latin typeface="Arial"/>
                <a:cs typeface="Arial"/>
              </a:rPr>
              <a:t>tests (UI, </a:t>
            </a:r>
            <a:r>
              <a:rPr dirty="0" sz="1800" spc="-5">
                <a:latin typeface="Arial"/>
                <a:cs typeface="Arial"/>
              </a:rPr>
              <a:t>Java, Node.js) and  integration </a:t>
            </a:r>
            <a:r>
              <a:rPr dirty="0" sz="1800">
                <a:latin typeface="Arial"/>
                <a:cs typeface="Arial"/>
              </a:rPr>
              <a:t>tests (UI)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44588" y="4318508"/>
            <a:ext cx="3199130" cy="167005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915"/>
              </a:spcBef>
            </a:pPr>
            <a:r>
              <a:rPr dirty="0" sz="2400" spc="-70">
                <a:solidFill>
                  <a:srgbClr val="008FD2"/>
                </a:solidFill>
                <a:latin typeface="Arial"/>
                <a:cs typeface="Arial"/>
              </a:rPr>
              <a:t>Test</a:t>
            </a:r>
            <a:r>
              <a:rPr dirty="0" sz="2400" spc="-1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8FD2"/>
                </a:solidFill>
                <a:latin typeface="Arial"/>
                <a:cs typeface="Arial"/>
              </a:rPr>
              <a:t>Execution</a:t>
            </a:r>
            <a:endParaRPr sz="2400">
              <a:latin typeface="Arial"/>
              <a:cs typeface="Arial"/>
            </a:endParaRPr>
          </a:p>
          <a:p>
            <a:pPr algn="ctr" marL="12700" marR="5080" indent="1270">
              <a:lnSpc>
                <a:spcPct val="100000"/>
              </a:lnSpc>
              <a:spcBef>
                <a:spcPts val="610"/>
              </a:spcBef>
            </a:pPr>
            <a:r>
              <a:rPr dirty="0" sz="1800">
                <a:latin typeface="Arial"/>
                <a:cs typeface="Arial"/>
              </a:rPr>
              <a:t>SAP </a:t>
            </a:r>
            <a:r>
              <a:rPr dirty="0" sz="1800" spc="-15">
                <a:latin typeface="Arial"/>
                <a:cs typeface="Arial"/>
              </a:rPr>
              <a:t>Web </a:t>
            </a:r>
            <a:r>
              <a:rPr dirty="0" sz="1800">
                <a:latin typeface="Arial"/>
                <a:cs typeface="Arial"/>
              </a:rPr>
              <a:t>IDE </a:t>
            </a:r>
            <a:r>
              <a:rPr dirty="0" sz="1800" spc="-10">
                <a:latin typeface="Arial"/>
                <a:cs typeface="Arial"/>
              </a:rPr>
              <a:t>empowers  </a:t>
            </a:r>
            <a:r>
              <a:rPr dirty="0" sz="1800" spc="-5">
                <a:latin typeface="Arial"/>
                <a:cs typeface="Arial"/>
              </a:rPr>
              <a:t>developers </a:t>
            </a:r>
            <a:r>
              <a:rPr dirty="0" sz="1800">
                <a:latin typeface="Arial"/>
                <a:cs typeface="Arial"/>
              </a:rPr>
              <a:t>to test </a:t>
            </a:r>
            <a:r>
              <a:rPr dirty="0" sz="1800" spc="-5">
                <a:latin typeface="Arial"/>
                <a:cs typeface="Arial"/>
              </a:rPr>
              <a:t>and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evaluate  their </a:t>
            </a:r>
            <a:r>
              <a:rPr dirty="0" sz="1800" spc="-15">
                <a:latin typeface="Arial"/>
                <a:cs typeface="Arial"/>
              </a:rPr>
              <a:t>app’s </a:t>
            </a:r>
            <a:r>
              <a:rPr dirty="0" sz="1800" spc="-5">
                <a:latin typeface="Arial"/>
                <a:cs typeface="Arial"/>
              </a:rPr>
              <a:t>functionality during  development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96000" y="3998976"/>
            <a:ext cx="0" cy="2341880"/>
          </a:xfrm>
          <a:custGeom>
            <a:avLst/>
            <a:gdLst/>
            <a:ahLst/>
            <a:cxnLst/>
            <a:rect l="l" t="t" r="r" b="b"/>
            <a:pathLst>
              <a:path w="0" h="2341879">
                <a:moveTo>
                  <a:pt x="0" y="0"/>
                </a:moveTo>
                <a:lnTo>
                  <a:pt x="0" y="2341600"/>
                </a:lnTo>
              </a:path>
            </a:pathLst>
          </a:custGeom>
          <a:ln w="914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831835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48030" y="0"/>
                </a:moveTo>
                <a:lnTo>
                  <a:pt x="0" y="0"/>
                </a:lnTo>
                <a:lnTo>
                  <a:pt x="0" y="435863"/>
                </a:lnTo>
                <a:lnTo>
                  <a:pt x="748030" y="435863"/>
                </a:lnTo>
                <a:lnTo>
                  <a:pt x="877824" y="217932"/>
                </a:lnTo>
                <a:lnTo>
                  <a:pt x="748030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999603" y="354330"/>
            <a:ext cx="4787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D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e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si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g</a:t>
            </a: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n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06028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55142" y="0"/>
                </a:moveTo>
                <a:lnTo>
                  <a:pt x="0" y="0"/>
                </a:lnTo>
                <a:lnTo>
                  <a:pt x="122681" y="217932"/>
                </a:lnTo>
                <a:lnTo>
                  <a:pt x="0" y="435863"/>
                </a:lnTo>
                <a:lnTo>
                  <a:pt x="755142" y="435863"/>
                </a:lnTo>
                <a:lnTo>
                  <a:pt x="877824" y="217932"/>
                </a:lnTo>
                <a:lnTo>
                  <a:pt x="755142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765793" y="354330"/>
            <a:ext cx="5600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D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e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ve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l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o</a:t>
            </a: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p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154411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55142" y="0"/>
                </a:moveTo>
                <a:lnTo>
                  <a:pt x="0" y="0"/>
                </a:lnTo>
                <a:lnTo>
                  <a:pt x="122682" y="217932"/>
                </a:lnTo>
                <a:lnTo>
                  <a:pt x="0" y="435863"/>
                </a:lnTo>
                <a:lnTo>
                  <a:pt x="755142" y="435863"/>
                </a:lnTo>
                <a:lnTo>
                  <a:pt x="877824" y="217932"/>
                </a:lnTo>
                <a:lnTo>
                  <a:pt x="755142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440161" y="354330"/>
            <a:ext cx="3098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T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est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928604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55142" y="0"/>
                </a:moveTo>
                <a:lnTo>
                  <a:pt x="0" y="0"/>
                </a:lnTo>
                <a:lnTo>
                  <a:pt x="122681" y="217932"/>
                </a:lnTo>
                <a:lnTo>
                  <a:pt x="0" y="435863"/>
                </a:lnTo>
                <a:lnTo>
                  <a:pt x="755142" y="435863"/>
                </a:lnTo>
                <a:lnTo>
                  <a:pt x="877824" y="217932"/>
                </a:lnTo>
                <a:lnTo>
                  <a:pt x="755142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130788" y="354330"/>
            <a:ext cx="4781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D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e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pl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o</a:t>
            </a: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y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380219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55141" y="0"/>
                </a:moveTo>
                <a:lnTo>
                  <a:pt x="0" y="0"/>
                </a:lnTo>
                <a:lnTo>
                  <a:pt x="122681" y="217932"/>
                </a:lnTo>
                <a:lnTo>
                  <a:pt x="0" y="435863"/>
                </a:lnTo>
                <a:lnTo>
                  <a:pt x="755141" y="435863"/>
                </a:lnTo>
                <a:lnTo>
                  <a:pt x="877824" y="217932"/>
                </a:lnTo>
                <a:lnTo>
                  <a:pt x="755141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645522" y="354330"/>
            <a:ext cx="3498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Bu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i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ld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11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288" y="243662"/>
            <a:ext cx="2647315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Introducing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SAP </a:t>
            </a:r>
            <a:r>
              <a:rPr dirty="0" sz="1800" spc="-15">
                <a:solidFill>
                  <a:srgbClr val="7E7E7E"/>
                </a:solidFill>
                <a:latin typeface="Arial"/>
                <a:cs typeface="Arial"/>
              </a:rPr>
              <a:t>Web</a:t>
            </a:r>
            <a:r>
              <a:rPr dirty="0" sz="1800" spc="-9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IDE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z="2000" b="1">
                <a:latin typeface="Arial"/>
                <a:cs typeface="Arial"/>
              </a:rPr>
              <a:t>Deploy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24190" y="5517896"/>
            <a:ext cx="244729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SAP </a:t>
            </a:r>
            <a:r>
              <a:rPr dirty="0" sz="1800" spc="-5">
                <a:latin typeface="Arial"/>
                <a:cs typeface="Arial"/>
              </a:rPr>
              <a:t>Mobile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Platform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(for </a:t>
            </a:r>
            <a:r>
              <a:rPr dirty="0" sz="1800" spc="-5">
                <a:latin typeface="Arial"/>
                <a:cs typeface="Arial"/>
              </a:rPr>
              <a:t>mobile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applications)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59403" y="3528210"/>
            <a:ext cx="1625605" cy="1827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99299" y="3552619"/>
            <a:ext cx="1588829" cy="1587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60444" y="3532711"/>
            <a:ext cx="1651792" cy="17982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146807" y="5396381"/>
            <a:ext cx="2070100" cy="72644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695"/>
              </a:spcBef>
            </a:pPr>
            <a:r>
              <a:rPr dirty="0" sz="1800">
                <a:latin typeface="Arial"/>
                <a:cs typeface="Arial"/>
              </a:rPr>
              <a:t>SAP </a:t>
            </a:r>
            <a:r>
              <a:rPr dirty="0" sz="1800" spc="-5">
                <a:latin typeface="Arial"/>
                <a:cs typeface="Arial"/>
              </a:rPr>
              <a:t>Cloud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Platform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800" spc="-10">
                <a:latin typeface="Arial"/>
                <a:cs typeface="Arial"/>
              </a:rPr>
              <a:t>Neo, Cloud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Foundry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29047" y="5472176"/>
            <a:ext cx="25603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SAPUI5 </a:t>
            </a:r>
            <a:r>
              <a:rPr dirty="0" sz="1800">
                <a:latin typeface="Arial"/>
                <a:cs typeface="Arial"/>
              </a:rPr>
              <a:t>ABAP</a:t>
            </a:r>
            <a:r>
              <a:rPr dirty="0" sz="1800" spc="-1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repository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9422" y="1619503"/>
            <a:ext cx="880173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Multiple options are available </a:t>
            </a:r>
            <a:r>
              <a:rPr dirty="0" sz="2400">
                <a:latin typeface="Arial"/>
                <a:cs typeface="Arial"/>
              </a:rPr>
              <a:t>for </a:t>
            </a:r>
            <a:r>
              <a:rPr dirty="0" sz="2400" spc="-5">
                <a:latin typeface="Arial"/>
                <a:cs typeface="Arial"/>
              </a:rPr>
              <a:t>a developer </a:t>
            </a:r>
            <a:r>
              <a:rPr dirty="0" sz="2400">
                <a:latin typeface="Arial"/>
                <a:cs typeface="Arial"/>
              </a:rPr>
              <a:t>to </a:t>
            </a:r>
            <a:r>
              <a:rPr dirty="0" sz="2400" spc="-5">
                <a:latin typeface="Arial"/>
                <a:cs typeface="Arial"/>
              </a:rPr>
              <a:t>deploy a new  application </a:t>
            </a:r>
            <a:r>
              <a:rPr dirty="0" sz="2400">
                <a:latin typeface="Arial"/>
                <a:cs typeface="Arial"/>
              </a:rPr>
              <a:t>or </a:t>
            </a:r>
            <a:r>
              <a:rPr dirty="0" sz="2400" spc="-5">
                <a:latin typeface="Arial"/>
                <a:cs typeface="Arial"/>
              </a:rPr>
              <a:t>update </a:t>
            </a:r>
            <a:r>
              <a:rPr dirty="0" sz="2400">
                <a:latin typeface="Arial"/>
                <a:cs typeface="Arial"/>
              </a:rPr>
              <a:t>an </a:t>
            </a:r>
            <a:r>
              <a:rPr dirty="0" sz="2400" spc="-5">
                <a:latin typeface="Arial"/>
                <a:cs typeface="Arial"/>
              </a:rPr>
              <a:t>existing application </a:t>
            </a:r>
            <a:r>
              <a:rPr dirty="0" sz="2400">
                <a:latin typeface="Arial"/>
                <a:cs typeface="Arial"/>
              </a:rPr>
              <a:t>on the target </a:t>
            </a:r>
            <a:r>
              <a:rPr dirty="0" sz="2400" spc="-5">
                <a:latin typeface="Arial"/>
                <a:cs typeface="Arial"/>
              </a:rPr>
              <a:t>system  and register </a:t>
            </a:r>
            <a:r>
              <a:rPr dirty="0" sz="2400">
                <a:latin typeface="Arial"/>
                <a:cs typeface="Arial"/>
              </a:rPr>
              <a:t>it to the SAP </a:t>
            </a:r>
            <a:r>
              <a:rPr dirty="0" sz="2400" spc="-5">
                <a:latin typeface="Arial"/>
                <a:cs typeface="Arial"/>
              </a:rPr>
              <a:t>Fiori launchpad on </a:t>
            </a:r>
            <a:r>
              <a:rPr dirty="0" sz="2400">
                <a:latin typeface="Arial"/>
                <a:cs typeface="Arial"/>
              </a:rPr>
              <a:t>SAP </a:t>
            </a:r>
            <a:r>
              <a:rPr dirty="0" sz="2400" spc="-5">
                <a:latin typeface="Arial"/>
                <a:cs typeface="Arial"/>
              </a:rPr>
              <a:t>Cloud</a:t>
            </a:r>
            <a:r>
              <a:rPr dirty="0" sz="2400" spc="8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Platform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24643" y="1545336"/>
            <a:ext cx="1308100" cy="1295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31835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48030" y="0"/>
                </a:moveTo>
                <a:lnTo>
                  <a:pt x="0" y="0"/>
                </a:lnTo>
                <a:lnTo>
                  <a:pt x="0" y="435863"/>
                </a:lnTo>
                <a:lnTo>
                  <a:pt x="748030" y="435863"/>
                </a:lnTo>
                <a:lnTo>
                  <a:pt x="877824" y="217932"/>
                </a:lnTo>
                <a:lnTo>
                  <a:pt x="748030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999603" y="354330"/>
            <a:ext cx="4787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D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e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si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g</a:t>
            </a: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n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06028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55142" y="0"/>
                </a:moveTo>
                <a:lnTo>
                  <a:pt x="0" y="0"/>
                </a:lnTo>
                <a:lnTo>
                  <a:pt x="122681" y="217932"/>
                </a:lnTo>
                <a:lnTo>
                  <a:pt x="0" y="435863"/>
                </a:lnTo>
                <a:lnTo>
                  <a:pt x="755142" y="435863"/>
                </a:lnTo>
                <a:lnTo>
                  <a:pt x="877824" y="217932"/>
                </a:lnTo>
                <a:lnTo>
                  <a:pt x="755142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765793" y="354330"/>
            <a:ext cx="5600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D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e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ve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l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o</a:t>
            </a: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p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154411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55142" y="0"/>
                </a:moveTo>
                <a:lnTo>
                  <a:pt x="0" y="0"/>
                </a:lnTo>
                <a:lnTo>
                  <a:pt x="122682" y="217932"/>
                </a:lnTo>
                <a:lnTo>
                  <a:pt x="0" y="435863"/>
                </a:lnTo>
                <a:lnTo>
                  <a:pt x="755142" y="435863"/>
                </a:lnTo>
                <a:lnTo>
                  <a:pt x="877824" y="217932"/>
                </a:lnTo>
                <a:lnTo>
                  <a:pt x="755142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0440161" y="354330"/>
            <a:ext cx="3098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T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est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928604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55142" y="0"/>
                </a:moveTo>
                <a:lnTo>
                  <a:pt x="0" y="0"/>
                </a:lnTo>
                <a:lnTo>
                  <a:pt x="122681" y="217932"/>
                </a:lnTo>
                <a:lnTo>
                  <a:pt x="0" y="435863"/>
                </a:lnTo>
                <a:lnTo>
                  <a:pt x="755142" y="435863"/>
                </a:lnTo>
                <a:lnTo>
                  <a:pt x="877824" y="217932"/>
                </a:lnTo>
                <a:lnTo>
                  <a:pt x="755142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1130788" y="354330"/>
            <a:ext cx="4781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D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e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pl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o</a:t>
            </a: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y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380219" y="260604"/>
            <a:ext cx="878205" cy="436245"/>
          </a:xfrm>
          <a:custGeom>
            <a:avLst/>
            <a:gdLst/>
            <a:ahLst/>
            <a:cxnLst/>
            <a:rect l="l" t="t" r="r" b="b"/>
            <a:pathLst>
              <a:path w="878204" h="436245">
                <a:moveTo>
                  <a:pt x="755141" y="0"/>
                </a:moveTo>
                <a:lnTo>
                  <a:pt x="0" y="0"/>
                </a:lnTo>
                <a:lnTo>
                  <a:pt x="122681" y="217932"/>
                </a:lnTo>
                <a:lnTo>
                  <a:pt x="0" y="435863"/>
                </a:lnTo>
                <a:lnTo>
                  <a:pt x="755141" y="435863"/>
                </a:lnTo>
                <a:lnTo>
                  <a:pt x="877824" y="217932"/>
                </a:lnTo>
                <a:lnTo>
                  <a:pt x="755141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645522" y="354330"/>
            <a:ext cx="3498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Liberation Sans Narrow"/>
                <a:cs typeface="Liberation Sans Narrow"/>
              </a:rPr>
              <a:t>Bu</a:t>
            </a:r>
            <a:r>
              <a:rPr dirty="0" sz="1400" spc="-10">
                <a:solidFill>
                  <a:srgbClr val="FFFFFF"/>
                </a:solidFill>
                <a:latin typeface="Liberation Sans Narrow"/>
                <a:cs typeface="Liberation Sans Narrow"/>
              </a:rPr>
              <a:t>i</a:t>
            </a:r>
            <a:r>
              <a:rPr dirty="0" sz="14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ld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12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69" y="243078"/>
            <a:ext cx="2646680" cy="60388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Introducing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SAP </a:t>
            </a:r>
            <a:r>
              <a:rPr dirty="0" sz="1800" spc="-15" b="0">
                <a:solidFill>
                  <a:srgbClr val="7E7E7E"/>
                </a:solidFill>
                <a:latin typeface="Arial"/>
                <a:cs typeface="Arial"/>
              </a:rPr>
              <a:t>Web</a:t>
            </a:r>
            <a:r>
              <a:rPr dirty="0" sz="1800" spc="-75" b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IDE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/>
              <a:t>Additional</a:t>
            </a:r>
            <a:r>
              <a:rPr dirty="0" spc="-50"/>
              <a:t> </a:t>
            </a:r>
            <a:r>
              <a:rPr dirty="0"/>
              <a:t>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6127" y="1260093"/>
            <a:ext cx="6026785" cy="5048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4310" marR="20320" indent="-182245">
              <a:lnSpc>
                <a:spcPct val="100000"/>
              </a:lnSpc>
              <a:spcBef>
                <a:spcPts val="95"/>
              </a:spcBef>
              <a:buClr>
                <a:srgbClr val="EFAB00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1600" spc="-5">
                <a:latin typeface="Arial"/>
                <a:cs typeface="Arial"/>
              </a:rPr>
              <a:t>Sample applications, templates and wizards for creating </a:t>
            </a:r>
            <a:r>
              <a:rPr dirty="0" sz="1600">
                <a:latin typeface="Arial"/>
                <a:cs typeface="Arial"/>
              </a:rPr>
              <a:t>SAPUI5  </a:t>
            </a:r>
            <a:r>
              <a:rPr dirty="0" sz="1600" spc="-5">
                <a:latin typeface="Arial"/>
                <a:cs typeface="Arial"/>
              </a:rPr>
              <a:t>applications, SAP Fiori applications, business applications, SAP  HANA database modeling, Java/Node.js modules and </a:t>
            </a:r>
            <a:r>
              <a:rPr dirty="0" sz="1600">
                <a:latin typeface="Arial"/>
                <a:cs typeface="Arial"/>
              </a:rPr>
              <a:t>full-stack  </a:t>
            </a:r>
            <a:r>
              <a:rPr dirty="0" sz="1600" spc="-5">
                <a:latin typeface="Arial"/>
                <a:cs typeface="Arial"/>
              </a:rPr>
              <a:t>applications</a:t>
            </a:r>
            <a:endParaRPr sz="160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spcBef>
                <a:spcPts val="490"/>
              </a:spcBef>
              <a:buClr>
                <a:srgbClr val="EFAB00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1600" spc="-5">
                <a:latin typeface="Arial"/>
                <a:cs typeface="Arial"/>
              </a:rPr>
              <a:t>Creating and testing applications with specific </a:t>
            </a:r>
            <a:r>
              <a:rPr dirty="0" sz="1600">
                <a:latin typeface="Arial"/>
                <a:cs typeface="Arial"/>
              </a:rPr>
              <a:t>SAPUI5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version</a:t>
            </a:r>
            <a:endParaRPr sz="160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spcBef>
                <a:spcPts val="509"/>
              </a:spcBef>
              <a:buClr>
                <a:srgbClr val="EFAB00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1600" spc="-10">
                <a:latin typeface="Arial"/>
                <a:cs typeface="Arial"/>
              </a:rPr>
              <a:t>Layout </a:t>
            </a:r>
            <a:r>
              <a:rPr dirty="0" sz="1600" spc="-5">
                <a:latin typeface="Arial"/>
                <a:cs typeface="Arial"/>
              </a:rPr>
              <a:t>Editor </a:t>
            </a:r>
            <a:r>
              <a:rPr dirty="0" sz="1600" spc="-10">
                <a:latin typeface="Arial"/>
                <a:cs typeface="Arial"/>
              </a:rPr>
              <a:t>(WYSIWYG) </a:t>
            </a:r>
            <a:r>
              <a:rPr dirty="0" sz="1600" spc="-5">
                <a:latin typeface="Arial"/>
                <a:cs typeface="Arial"/>
              </a:rPr>
              <a:t>for</a:t>
            </a:r>
            <a:r>
              <a:rPr dirty="0" sz="1600" spc="114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SAPUI5</a:t>
            </a:r>
            <a:endParaRPr sz="1600">
              <a:latin typeface="Arial"/>
              <a:cs typeface="Arial"/>
            </a:endParaRPr>
          </a:p>
          <a:p>
            <a:pPr marL="194310" marR="468630" indent="-182245">
              <a:lnSpc>
                <a:spcPct val="100000"/>
              </a:lnSpc>
              <a:spcBef>
                <a:spcPts val="505"/>
              </a:spcBef>
              <a:buClr>
                <a:srgbClr val="EFAB00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1600" spc="-5">
                <a:latin typeface="Arial"/>
                <a:cs typeface="Arial"/>
              </a:rPr>
              <a:t>User-friendly graphical extension mechanisms for SAP Fiori  applications</a:t>
            </a:r>
            <a:endParaRPr sz="160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spcBef>
                <a:spcPts val="490"/>
              </a:spcBef>
              <a:buClr>
                <a:srgbClr val="EFAB00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1600" spc="-5">
                <a:latin typeface="Arial"/>
                <a:cs typeface="Arial"/>
              </a:rPr>
              <a:t>SAP HANA database graphical</a:t>
            </a:r>
            <a:r>
              <a:rPr dirty="0" sz="1600" spc="-13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editors</a:t>
            </a:r>
            <a:endParaRPr sz="1600">
              <a:latin typeface="Arial"/>
              <a:cs typeface="Arial"/>
            </a:endParaRPr>
          </a:p>
          <a:p>
            <a:pPr marL="194310" marR="5080" indent="-182245">
              <a:lnSpc>
                <a:spcPct val="100000"/>
              </a:lnSpc>
              <a:spcBef>
                <a:spcPts val="505"/>
              </a:spcBef>
              <a:buClr>
                <a:srgbClr val="EFAB00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1600" spc="-5">
                <a:latin typeface="Arial"/>
                <a:cs typeface="Arial"/>
              </a:rPr>
              <a:t>Source code editor with code completion, validation, and  formatting for JavaScript, </a:t>
            </a:r>
            <a:r>
              <a:rPr dirty="0" sz="1600">
                <a:latin typeface="Arial"/>
                <a:cs typeface="Arial"/>
              </a:rPr>
              <a:t>SAPUI5, </a:t>
            </a:r>
            <a:r>
              <a:rPr dirty="0" sz="1600" spc="-5">
                <a:latin typeface="Arial"/>
                <a:cs typeface="Arial"/>
              </a:rPr>
              <a:t>Java, Node.js, and Core Data  Services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(CDS)</a:t>
            </a:r>
            <a:endParaRPr sz="160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spcBef>
                <a:spcPts val="505"/>
              </a:spcBef>
              <a:buClr>
                <a:srgbClr val="EFAB00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1600" spc="-5">
                <a:latin typeface="Arial"/>
                <a:cs typeface="Arial"/>
              </a:rPr>
              <a:t>Built-in application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preview</a:t>
            </a:r>
            <a:endParaRPr sz="1600">
              <a:latin typeface="Arial"/>
              <a:cs typeface="Arial"/>
            </a:endParaRPr>
          </a:p>
          <a:p>
            <a:pPr marL="194310" marR="346075" indent="-182245">
              <a:lnSpc>
                <a:spcPct val="100000"/>
              </a:lnSpc>
              <a:spcBef>
                <a:spcPts val="490"/>
              </a:spcBef>
              <a:buClr>
                <a:srgbClr val="EFAB00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1600" spc="-5">
                <a:latin typeface="Arial"/>
                <a:cs typeface="Arial"/>
              </a:rPr>
              <a:t>Mock data support for back-end-decoupled development and  testing</a:t>
            </a:r>
            <a:endParaRPr sz="160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spcBef>
                <a:spcPts val="509"/>
              </a:spcBef>
              <a:buClr>
                <a:srgbClr val="EFAB00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1600" spc="-5">
                <a:latin typeface="Arial"/>
                <a:cs typeface="Arial"/>
              </a:rPr>
              <a:t>Integration </a:t>
            </a:r>
            <a:r>
              <a:rPr dirty="0" sz="1600" spc="-10">
                <a:latin typeface="Arial"/>
                <a:cs typeface="Arial"/>
              </a:rPr>
              <a:t>with </a:t>
            </a:r>
            <a:r>
              <a:rPr dirty="0" sz="1600" spc="-5">
                <a:latin typeface="Arial"/>
                <a:cs typeface="Arial"/>
              </a:rPr>
              <a:t>various data</a:t>
            </a:r>
            <a:r>
              <a:rPr dirty="0" sz="1600" spc="5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sources</a:t>
            </a:r>
            <a:endParaRPr sz="160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spcBef>
                <a:spcPts val="500"/>
              </a:spcBef>
              <a:buClr>
                <a:srgbClr val="EFAB00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1600" spc="-5">
                <a:latin typeface="Arial"/>
                <a:cs typeface="Arial"/>
              </a:rPr>
              <a:t>Integrated Git source</a:t>
            </a:r>
            <a:r>
              <a:rPr dirty="0" sz="1600" spc="4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control</a:t>
            </a:r>
            <a:endParaRPr sz="160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spcBef>
                <a:spcPts val="495"/>
              </a:spcBef>
              <a:buClr>
                <a:srgbClr val="EFAB00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1600" spc="-5">
                <a:latin typeface="Arial"/>
                <a:cs typeface="Arial"/>
              </a:rPr>
              <a:t>SAP </a:t>
            </a:r>
            <a:r>
              <a:rPr dirty="0" sz="1600" spc="-10">
                <a:latin typeface="Arial"/>
                <a:cs typeface="Arial"/>
              </a:rPr>
              <a:t>Web </a:t>
            </a:r>
            <a:r>
              <a:rPr dirty="0" sz="1600" spc="-5">
                <a:latin typeface="Arial"/>
                <a:cs typeface="Arial"/>
              </a:rPr>
              <a:t>IDE extension possibilities via custom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extensions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77228" y="1266444"/>
            <a:ext cx="4918710" cy="4996815"/>
            <a:chOff x="6777228" y="1266444"/>
            <a:chExt cx="4918710" cy="4996815"/>
          </a:xfrm>
        </p:grpSpPr>
        <p:sp>
          <p:nvSpPr>
            <p:cNvPr id="5" name="object 5"/>
            <p:cNvSpPr/>
            <p:nvPr/>
          </p:nvSpPr>
          <p:spPr>
            <a:xfrm>
              <a:off x="6777228" y="1266444"/>
              <a:ext cx="4918710" cy="27759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066532" y="3913632"/>
              <a:ext cx="3134105" cy="23492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13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069" y="243078"/>
            <a:ext cx="26466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Introducing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SAP </a:t>
            </a:r>
            <a:r>
              <a:rPr dirty="0" sz="1800" spc="-15">
                <a:solidFill>
                  <a:srgbClr val="7E7E7E"/>
                </a:solidFill>
                <a:latin typeface="Arial"/>
                <a:cs typeface="Arial"/>
              </a:rPr>
              <a:t>Web</a:t>
            </a:r>
            <a:r>
              <a:rPr dirty="0" sz="1800" spc="-7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IDE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6069" y="516127"/>
            <a:ext cx="270002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SAP </a:t>
            </a:r>
            <a:r>
              <a:rPr dirty="0" spc="-10"/>
              <a:t>Web </a:t>
            </a:r>
            <a:r>
              <a:rPr dirty="0"/>
              <a:t>IDE</a:t>
            </a:r>
            <a:r>
              <a:rPr dirty="0" spc="-130"/>
              <a:t> </a:t>
            </a:r>
            <a:r>
              <a:rPr dirty="0"/>
              <a:t>features</a:t>
            </a:r>
          </a:p>
        </p:txBody>
      </p:sp>
      <p:sp>
        <p:nvSpPr>
          <p:cNvPr id="4" name="object 4"/>
          <p:cNvSpPr/>
          <p:nvPr/>
        </p:nvSpPr>
        <p:spPr>
          <a:xfrm>
            <a:off x="6542531" y="2228088"/>
            <a:ext cx="5138928" cy="2584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17347" y="1618614"/>
            <a:ext cx="10728325" cy="39630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latin typeface="Arial"/>
                <a:cs typeface="Arial"/>
              </a:rPr>
              <a:t>SAP </a:t>
            </a:r>
            <a:r>
              <a:rPr dirty="0" sz="2000" spc="-10">
                <a:latin typeface="Arial"/>
                <a:cs typeface="Arial"/>
              </a:rPr>
              <a:t>Web </a:t>
            </a:r>
            <a:r>
              <a:rPr dirty="0" sz="2000">
                <a:latin typeface="Arial"/>
                <a:cs typeface="Arial"/>
              </a:rPr>
              <a:t>IDE is a modular and extensible framework enabling anyone to extend </a:t>
            </a:r>
            <a:r>
              <a:rPr dirty="0" sz="2000" spc="-5">
                <a:latin typeface="Arial"/>
                <a:cs typeface="Arial"/>
              </a:rPr>
              <a:t>SAP </a:t>
            </a:r>
            <a:r>
              <a:rPr dirty="0" sz="2000" spc="-10">
                <a:latin typeface="Arial"/>
                <a:cs typeface="Arial"/>
              </a:rPr>
              <a:t>Web</a:t>
            </a:r>
            <a:r>
              <a:rPr dirty="0" sz="2000" spc="-2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IDE  with new capabilities and for others to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</a:t>
            </a:r>
            <a:endParaRPr sz="2000">
              <a:latin typeface="Arial"/>
              <a:cs typeface="Arial"/>
            </a:endParaRPr>
          </a:p>
          <a:p>
            <a:pPr marL="193675" marR="5122545" indent="-181610">
              <a:lnSpc>
                <a:spcPct val="100000"/>
              </a:lnSpc>
              <a:spcBef>
                <a:spcPts val="135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 b="1">
                <a:latin typeface="Arial"/>
                <a:cs typeface="Arial"/>
              </a:rPr>
              <a:t>Extensions (features) </a:t>
            </a:r>
            <a:r>
              <a:rPr dirty="0" sz="1800" spc="-5">
                <a:latin typeface="Arial"/>
                <a:cs typeface="Arial"/>
              </a:rPr>
              <a:t>are constructed </a:t>
            </a:r>
            <a:r>
              <a:rPr dirty="0" sz="1800">
                <a:latin typeface="Arial"/>
                <a:cs typeface="Arial"/>
              </a:rPr>
              <a:t>from </a:t>
            </a:r>
            <a:r>
              <a:rPr dirty="0" sz="1800" spc="-10">
                <a:latin typeface="Arial"/>
                <a:cs typeface="Arial"/>
              </a:rPr>
              <a:t>one </a:t>
            </a:r>
            <a:r>
              <a:rPr dirty="0" sz="1800" spc="-5">
                <a:latin typeface="Arial"/>
                <a:cs typeface="Arial"/>
              </a:rPr>
              <a:t>or  more plugins </a:t>
            </a:r>
            <a:r>
              <a:rPr dirty="0" sz="1800" spc="-15">
                <a:latin typeface="Arial"/>
                <a:cs typeface="Arial"/>
              </a:rPr>
              <a:t>where </a:t>
            </a:r>
            <a:r>
              <a:rPr dirty="0" sz="1800" spc="-5">
                <a:latin typeface="Arial"/>
                <a:cs typeface="Arial"/>
              </a:rPr>
              <a:t>each plugin encapsulates  </a:t>
            </a:r>
            <a:r>
              <a:rPr dirty="0" sz="1800" spc="-10">
                <a:latin typeface="Arial"/>
                <a:cs typeface="Arial"/>
              </a:rPr>
              <a:t>different </a:t>
            </a:r>
            <a:r>
              <a:rPr dirty="0" sz="1800" spc="-5">
                <a:latin typeface="Arial"/>
                <a:cs typeface="Arial"/>
              </a:rPr>
              <a:t>capabilities, such as development scenarios,  templates, tools, and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more</a:t>
            </a:r>
            <a:endParaRPr sz="18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"/>
                <a:cs typeface="Arial"/>
              </a:rPr>
              <a:t>You can enable extensions in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Preferences</a:t>
            </a:r>
            <a:endParaRPr sz="1800">
              <a:latin typeface="Arial"/>
              <a:cs typeface="Arial"/>
            </a:endParaRPr>
          </a:p>
          <a:p>
            <a:pPr marL="193675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perspective </a:t>
            </a:r>
            <a:r>
              <a:rPr dirty="0" sz="1800">
                <a:latin typeface="Arial"/>
                <a:cs typeface="Arial"/>
              </a:rPr>
              <a:t>&gt; </a:t>
            </a:r>
            <a:r>
              <a:rPr dirty="0" sz="1800" spc="-5">
                <a:latin typeface="Arial"/>
                <a:cs typeface="Arial"/>
              </a:rPr>
              <a:t>Workspace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Preferences</a:t>
            </a:r>
            <a:endParaRPr sz="1800">
              <a:latin typeface="Arial"/>
              <a:cs typeface="Arial"/>
            </a:endParaRPr>
          </a:p>
          <a:p>
            <a:pPr marL="193675" marR="5414010" indent="-181610">
              <a:lnSpc>
                <a:spcPct val="100000"/>
              </a:lnSpc>
              <a:spcBef>
                <a:spcPts val="108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"/>
                <a:cs typeface="Arial"/>
              </a:rPr>
              <a:t>Perspectives, </a:t>
            </a:r>
            <a:r>
              <a:rPr dirty="0" sz="1800" spc="-10">
                <a:latin typeface="Arial"/>
                <a:cs typeface="Arial"/>
              </a:rPr>
              <a:t>views, </a:t>
            </a:r>
            <a:r>
              <a:rPr dirty="0" sz="1800" spc="-5">
                <a:latin typeface="Arial"/>
                <a:cs typeface="Arial"/>
              </a:rPr>
              <a:t>menu </a:t>
            </a:r>
            <a:r>
              <a:rPr dirty="0" sz="1800">
                <a:latin typeface="Arial"/>
                <a:cs typeface="Arial"/>
              </a:rPr>
              <a:t>items, etc. </a:t>
            </a:r>
            <a:r>
              <a:rPr dirty="0" sz="1800" spc="-5">
                <a:latin typeface="Arial"/>
                <a:cs typeface="Arial"/>
              </a:rPr>
              <a:t>are </a:t>
            </a:r>
            <a:r>
              <a:rPr dirty="0" sz="1800" spc="-10">
                <a:latin typeface="Arial"/>
                <a:cs typeface="Arial"/>
              </a:rPr>
              <a:t>dynamic  </a:t>
            </a:r>
            <a:r>
              <a:rPr dirty="0" sz="1800" spc="-5">
                <a:latin typeface="Arial"/>
                <a:cs typeface="Arial"/>
              </a:rPr>
              <a:t>according </a:t>
            </a:r>
            <a:r>
              <a:rPr dirty="0" sz="1800">
                <a:latin typeface="Arial"/>
                <a:cs typeface="Arial"/>
              </a:rPr>
              <a:t>to the </a:t>
            </a:r>
            <a:r>
              <a:rPr dirty="0" sz="1800" spc="-5">
                <a:latin typeface="Arial"/>
                <a:cs typeface="Arial"/>
              </a:rPr>
              <a:t>enabled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extensions</a:t>
            </a:r>
            <a:endParaRPr sz="1800">
              <a:latin typeface="Arial"/>
              <a:cs typeface="Arial"/>
            </a:endParaRPr>
          </a:p>
          <a:p>
            <a:pPr marL="193675" marR="5246370" indent="-181610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"/>
                <a:cs typeface="Arial"/>
              </a:rPr>
              <a:t>For </a:t>
            </a:r>
            <a:r>
              <a:rPr dirty="0" sz="1800" spc="-5">
                <a:latin typeface="Arial"/>
                <a:cs typeface="Arial"/>
              </a:rPr>
              <a:t>example, enabling “Tools </a:t>
            </a:r>
            <a:r>
              <a:rPr dirty="0" sz="1800">
                <a:latin typeface="Arial"/>
                <a:cs typeface="Arial"/>
              </a:rPr>
              <a:t>for </a:t>
            </a:r>
            <a:r>
              <a:rPr dirty="0" sz="1800" spc="-5">
                <a:latin typeface="Arial"/>
                <a:cs typeface="Arial"/>
              </a:rPr>
              <a:t>Java development”  adds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ability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create a Java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module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14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288" y="244602"/>
            <a:ext cx="26466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Introducing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SAP </a:t>
            </a:r>
            <a:r>
              <a:rPr dirty="0" sz="1800" spc="-15">
                <a:solidFill>
                  <a:srgbClr val="7E7E7E"/>
                </a:solidFill>
                <a:latin typeface="Arial"/>
                <a:cs typeface="Arial"/>
              </a:rPr>
              <a:t>Web</a:t>
            </a:r>
            <a:r>
              <a:rPr dirty="0" sz="1800" spc="-7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IDE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7288" y="517397"/>
            <a:ext cx="488315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SAP Cloud Platform – Get started</a:t>
            </a:r>
            <a:r>
              <a:rPr dirty="0" spc="-190"/>
              <a:t> </a:t>
            </a:r>
            <a:r>
              <a:rPr dirty="0" spc="-5"/>
              <a:t>today!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49090" y="3955160"/>
            <a:ext cx="97409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4300" marR="5080" indent="-102235">
              <a:lnSpc>
                <a:spcPct val="100000"/>
              </a:lnSpc>
              <a:spcBef>
                <a:spcPts val="100"/>
              </a:spcBef>
            </a:pPr>
            <a:r>
              <a:rPr dirty="0" sz="2400" spc="-50" b="1">
                <a:latin typeface="Arial"/>
                <a:cs typeface="Arial"/>
              </a:rPr>
              <a:t>Try</a:t>
            </a:r>
            <a:r>
              <a:rPr dirty="0" sz="2400" spc="-8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for  </a:t>
            </a:r>
            <a:r>
              <a:rPr dirty="0" sz="2400" spc="-5" b="1">
                <a:latin typeface="Arial"/>
                <a:cs typeface="Arial"/>
              </a:rPr>
              <a:t>Free!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52590" y="3955160"/>
            <a:ext cx="161163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922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Find it on  </a:t>
            </a:r>
            <a:r>
              <a:rPr dirty="0" sz="2400" spc="-5" b="1">
                <a:latin typeface="Arial"/>
                <a:cs typeface="Arial"/>
              </a:rPr>
              <a:t>SAP</a:t>
            </a:r>
            <a:r>
              <a:rPr dirty="0" sz="2400" spc="-13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Store!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91158" y="3955160"/>
            <a:ext cx="85598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Le</a:t>
            </a:r>
            <a:r>
              <a:rPr dirty="0" sz="2400" spc="-15" b="1">
                <a:latin typeface="Arial"/>
                <a:cs typeface="Arial"/>
              </a:rPr>
              <a:t>a</a:t>
            </a:r>
            <a:r>
              <a:rPr dirty="0" sz="2400" spc="-5" b="1">
                <a:latin typeface="Arial"/>
                <a:cs typeface="Arial"/>
              </a:rPr>
              <a:t>rn  More!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8793" y="3955160"/>
            <a:ext cx="9398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4305" marR="5080" indent="-14224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R</a:t>
            </a:r>
            <a:r>
              <a:rPr dirty="0" sz="2400" spc="-15" b="1">
                <a:latin typeface="Arial"/>
                <a:cs typeface="Arial"/>
              </a:rPr>
              <a:t>e</a:t>
            </a:r>
            <a:r>
              <a:rPr dirty="0" sz="2400" spc="-5" b="1">
                <a:latin typeface="Arial"/>
                <a:cs typeface="Arial"/>
              </a:rPr>
              <a:t>ach  </a:t>
            </a:r>
            <a:r>
              <a:rPr dirty="0" sz="2400" b="1">
                <a:latin typeface="Arial"/>
                <a:cs typeface="Arial"/>
              </a:rPr>
              <a:t>Out!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8936" y="4967097"/>
            <a:ext cx="216217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develope</a:t>
            </a:r>
            <a:r>
              <a:rPr dirty="0" u="heavy" sz="2000" spc="-10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r</a:t>
            </a: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.sap.</a:t>
            </a:r>
            <a:r>
              <a:rPr dirty="0" u="heavy" sz="2000" spc="-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c</a:t>
            </a: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44036" y="4967097"/>
            <a:ext cx="25825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0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</a:rPr>
              <a:t>cloudplatform.sap.com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2561" y="4967097"/>
            <a:ext cx="15532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s</a:t>
            </a:r>
            <a:r>
              <a:rPr dirty="0" u="heavy" sz="200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a</a:t>
            </a: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p</a:t>
            </a:r>
            <a:r>
              <a:rPr dirty="0" u="heavy" sz="200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s</a:t>
            </a: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tore</a:t>
            </a:r>
            <a:r>
              <a:rPr dirty="0" u="heavy" sz="2000" spc="-1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.</a:t>
            </a: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19386" y="4967097"/>
            <a:ext cx="211518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937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EFAB00"/>
                </a:solidFill>
                <a:latin typeface="Arial"/>
                <a:cs typeface="Arial"/>
              </a:rPr>
              <a:t>Contact your </a:t>
            </a:r>
            <a:r>
              <a:rPr dirty="0" sz="2000" spc="-5">
                <a:solidFill>
                  <a:srgbClr val="EFAB00"/>
                </a:solidFill>
                <a:latin typeface="Arial"/>
                <a:cs typeface="Arial"/>
              </a:rPr>
              <a:t>SAP  </a:t>
            </a:r>
            <a:r>
              <a:rPr dirty="0" sz="2000">
                <a:solidFill>
                  <a:srgbClr val="EFAB00"/>
                </a:solidFill>
                <a:latin typeface="Arial"/>
                <a:cs typeface="Arial"/>
              </a:rPr>
              <a:t>Account</a:t>
            </a:r>
            <a:r>
              <a:rPr dirty="0" sz="2000" spc="-11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EFAB00"/>
                </a:solidFill>
                <a:latin typeface="Arial"/>
                <a:cs typeface="Arial"/>
              </a:rPr>
              <a:t>Executive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83635" y="1871472"/>
            <a:ext cx="0" cy="3977004"/>
          </a:xfrm>
          <a:custGeom>
            <a:avLst/>
            <a:gdLst/>
            <a:ahLst/>
            <a:cxnLst/>
            <a:rect l="l" t="t" r="r" b="b"/>
            <a:pathLst>
              <a:path w="0" h="3977004">
                <a:moveTo>
                  <a:pt x="0" y="0"/>
                </a:moveTo>
                <a:lnTo>
                  <a:pt x="0" y="3976687"/>
                </a:lnTo>
              </a:path>
            </a:pathLst>
          </a:custGeom>
          <a:ln w="914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4476" y="1871472"/>
            <a:ext cx="0" cy="3977004"/>
          </a:xfrm>
          <a:custGeom>
            <a:avLst/>
            <a:gdLst/>
            <a:ahLst/>
            <a:cxnLst/>
            <a:rect l="l" t="t" r="r" b="b"/>
            <a:pathLst>
              <a:path w="0" h="3977004">
                <a:moveTo>
                  <a:pt x="0" y="0"/>
                </a:moveTo>
                <a:lnTo>
                  <a:pt x="0" y="3976687"/>
                </a:lnTo>
              </a:path>
            </a:pathLst>
          </a:custGeom>
          <a:ln w="914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014459" y="1871472"/>
            <a:ext cx="0" cy="3977004"/>
          </a:xfrm>
          <a:custGeom>
            <a:avLst/>
            <a:gdLst/>
            <a:ahLst/>
            <a:cxnLst/>
            <a:rect l="l" t="t" r="r" b="b"/>
            <a:pathLst>
              <a:path w="0" h="3977004">
                <a:moveTo>
                  <a:pt x="0" y="0"/>
                </a:moveTo>
                <a:lnTo>
                  <a:pt x="0" y="3976687"/>
                </a:lnTo>
              </a:path>
            </a:pathLst>
          </a:custGeom>
          <a:ln w="914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91094" y="2495127"/>
            <a:ext cx="1468785" cy="1166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02305" y="2193790"/>
            <a:ext cx="1259938" cy="14560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76776" y="2380736"/>
            <a:ext cx="1221699" cy="12216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645570" y="2401426"/>
            <a:ext cx="1501987" cy="1240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15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069" y="243078"/>
            <a:ext cx="2646680" cy="603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Introducing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SAP </a:t>
            </a:r>
            <a:r>
              <a:rPr dirty="0" sz="1800" spc="-15">
                <a:solidFill>
                  <a:srgbClr val="7E7E7E"/>
                </a:solidFill>
                <a:latin typeface="Arial"/>
                <a:cs typeface="Arial"/>
              </a:rPr>
              <a:t>Web</a:t>
            </a:r>
            <a:r>
              <a:rPr dirty="0" sz="1800" spc="-7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IDE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z="2000" b="1">
                <a:latin typeface="Arial"/>
                <a:cs typeface="Arial"/>
              </a:rPr>
              <a:t>Further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reading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347" y="1617345"/>
            <a:ext cx="6251575" cy="1931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0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Official</a:t>
            </a:r>
            <a:r>
              <a:rPr dirty="0" u="heavy" sz="20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Documentation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dirty="0" u="heavy" sz="20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SAP </a:t>
            </a:r>
            <a:r>
              <a:rPr dirty="0" u="heavy" sz="2000" spc="-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Web </a:t>
            </a: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IDE</a:t>
            </a:r>
            <a:r>
              <a:rPr dirty="0" u="heavy" sz="2000" spc="-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Homepage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75000"/>
              </a:lnSpc>
            </a:pP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4"/>
              </a:rPr>
              <a:t>Additional Information on </a:t>
            </a:r>
            <a:r>
              <a:rPr dirty="0" u="heavy" sz="20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4"/>
              </a:rPr>
              <a:t>SAP </a:t>
            </a: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4"/>
              </a:rPr>
              <a:t>Cloud Platform </a:t>
            </a:r>
            <a:r>
              <a:rPr dirty="0" u="heavy" sz="2000" spc="-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4"/>
              </a:rPr>
              <a:t>Web</a:t>
            </a:r>
            <a:r>
              <a:rPr dirty="0" u="heavy" sz="2000" spc="-17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heavy" sz="20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4"/>
              </a:rPr>
              <a:t>Site </a:t>
            </a:r>
            <a:r>
              <a:rPr dirty="0" sz="2000" spc="-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u="heavy" sz="20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5"/>
              </a:rPr>
              <a:t>Technical</a:t>
            </a:r>
            <a:r>
              <a:rPr dirty="0" u="heavy" sz="2000" spc="-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5"/>
              </a:rPr>
              <a:t>Questions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13776" y="1630679"/>
            <a:ext cx="3564635" cy="4715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231630" y="262890"/>
            <a:ext cx="2433955" cy="612775"/>
          </a:xfrm>
          <a:custGeom>
            <a:avLst/>
            <a:gdLst/>
            <a:ahLst/>
            <a:cxnLst/>
            <a:rect l="l" t="t" r="r" b="b"/>
            <a:pathLst>
              <a:path w="2433954" h="612775">
                <a:moveTo>
                  <a:pt x="0" y="102107"/>
                </a:moveTo>
                <a:lnTo>
                  <a:pt x="8024" y="62364"/>
                </a:lnTo>
                <a:lnTo>
                  <a:pt x="29908" y="29908"/>
                </a:lnTo>
                <a:lnTo>
                  <a:pt x="62364" y="8024"/>
                </a:lnTo>
                <a:lnTo>
                  <a:pt x="102108" y="0"/>
                </a:lnTo>
                <a:lnTo>
                  <a:pt x="2331720" y="0"/>
                </a:lnTo>
                <a:lnTo>
                  <a:pt x="2371463" y="8024"/>
                </a:lnTo>
                <a:lnTo>
                  <a:pt x="2403919" y="29908"/>
                </a:lnTo>
                <a:lnTo>
                  <a:pt x="2425803" y="62364"/>
                </a:lnTo>
                <a:lnTo>
                  <a:pt x="2433828" y="102107"/>
                </a:lnTo>
                <a:lnTo>
                  <a:pt x="2433828" y="510539"/>
                </a:lnTo>
                <a:lnTo>
                  <a:pt x="2425803" y="550283"/>
                </a:lnTo>
                <a:lnTo>
                  <a:pt x="2403919" y="582739"/>
                </a:lnTo>
                <a:lnTo>
                  <a:pt x="2371463" y="604623"/>
                </a:lnTo>
                <a:lnTo>
                  <a:pt x="2331720" y="612647"/>
                </a:lnTo>
                <a:lnTo>
                  <a:pt x="102108" y="612647"/>
                </a:lnTo>
                <a:lnTo>
                  <a:pt x="62364" y="604623"/>
                </a:lnTo>
                <a:lnTo>
                  <a:pt x="29908" y="582739"/>
                </a:lnTo>
                <a:lnTo>
                  <a:pt x="8024" y="550283"/>
                </a:lnTo>
                <a:lnTo>
                  <a:pt x="0" y="510539"/>
                </a:lnTo>
                <a:lnTo>
                  <a:pt x="0" y="102107"/>
                </a:lnTo>
                <a:close/>
              </a:path>
            </a:pathLst>
          </a:custGeom>
          <a:ln w="19812">
            <a:solidFill>
              <a:srgbClr val="EFA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847580" y="429260"/>
            <a:ext cx="16929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7E7E7E"/>
                </a:solidFill>
                <a:latin typeface="Arial"/>
                <a:cs typeface="Arial"/>
              </a:rPr>
              <a:t>Additional</a:t>
            </a:r>
            <a:r>
              <a:rPr dirty="0" sz="1600" spc="-5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Arial"/>
                <a:cs typeface="Arial"/>
              </a:rPr>
              <a:t>Material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23831" y="350520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5">
                <a:moveTo>
                  <a:pt x="363220" y="0"/>
                </a:moveTo>
                <a:lnTo>
                  <a:pt x="72644" y="0"/>
                </a:lnTo>
                <a:lnTo>
                  <a:pt x="44362" y="5707"/>
                </a:lnTo>
                <a:lnTo>
                  <a:pt x="21272" y="21272"/>
                </a:lnTo>
                <a:lnTo>
                  <a:pt x="5707" y="44362"/>
                </a:lnTo>
                <a:lnTo>
                  <a:pt x="0" y="72643"/>
                </a:lnTo>
                <a:lnTo>
                  <a:pt x="0" y="363219"/>
                </a:lnTo>
                <a:lnTo>
                  <a:pt x="5707" y="391501"/>
                </a:lnTo>
                <a:lnTo>
                  <a:pt x="21272" y="414591"/>
                </a:lnTo>
                <a:lnTo>
                  <a:pt x="44362" y="430156"/>
                </a:lnTo>
                <a:lnTo>
                  <a:pt x="72644" y="435863"/>
                </a:lnTo>
                <a:lnTo>
                  <a:pt x="363220" y="435863"/>
                </a:lnTo>
                <a:lnTo>
                  <a:pt x="391501" y="430156"/>
                </a:lnTo>
                <a:lnTo>
                  <a:pt x="414591" y="414591"/>
                </a:lnTo>
                <a:lnTo>
                  <a:pt x="430156" y="391501"/>
                </a:lnTo>
                <a:lnTo>
                  <a:pt x="435864" y="363219"/>
                </a:lnTo>
                <a:lnTo>
                  <a:pt x="435864" y="72643"/>
                </a:lnTo>
                <a:lnTo>
                  <a:pt x="430156" y="44362"/>
                </a:lnTo>
                <a:lnTo>
                  <a:pt x="414591" y="21272"/>
                </a:lnTo>
                <a:lnTo>
                  <a:pt x="391501" y="5707"/>
                </a:lnTo>
                <a:lnTo>
                  <a:pt x="363220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479406" y="371347"/>
            <a:ext cx="1301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34022" y="1890395"/>
            <a:ext cx="5152390" cy="3725545"/>
            <a:chOff x="6534022" y="1890395"/>
            <a:chExt cx="5152390" cy="3725545"/>
          </a:xfrm>
        </p:grpSpPr>
        <p:sp>
          <p:nvSpPr>
            <p:cNvPr id="3" name="object 3"/>
            <p:cNvSpPr/>
            <p:nvPr/>
          </p:nvSpPr>
          <p:spPr>
            <a:xfrm>
              <a:off x="6534022" y="1890395"/>
              <a:ext cx="5152390" cy="37255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129271" y="2368296"/>
              <a:ext cx="3921252" cy="26974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269223" y="2385060"/>
              <a:ext cx="1426845" cy="384175"/>
            </a:xfrm>
            <a:custGeom>
              <a:avLst/>
              <a:gdLst/>
              <a:ahLst/>
              <a:cxnLst/>
              <a:rect l="l" t="t" r="r" b="b"/>
              <a:pathLst>
                <a:path w="1426845" h="384175">
                  <a:moveTo>
                    <a:pt x="1369186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326770"/>
                  </a:lnTo>
                  <a:lnTo>
                    <a:pt x="4502" y="349061"/>
                  </a:lnTo>
                  <a:lnTo>
                    <a:pt x="16779" y="367268"/>
                  </a:lnTo>
                  <a:lnTo>
                    <a:pt x="34986" y="379545"/>
                  </a:lnTo>
                  <a:lnTo>
                    <a:pt x="57276" y="384048"/>
                  </a:lnTo>
                  <a:lnTo>
                    <a:pt x="1369186" y="384048"/>
                  </a:lnTo>
                  <a:lnTo>
                    <a:pt x="1391477" y="379545"/>
                  </a:lnTo>
                  <a:lnTo>
                    <a:pt x="1409684" y="367268"/>
                  </a:lnTo>
                  <a:lnTo>
                    <a:pt x="1421961" y="349061"/>
                  </a:lnTo>
                  <a:lnTo>
                    <a:pt x="1426464" y="326770"/>
                  </a:lnTo>
                  <a:lnTo>
                    <a:pt x="1426464" y="57276"/>
                  </a:lnTo>
                  <a:lnTo>
                    <a:pt x="1421961" y="34986"/>
                  </a:lnTo>
                  <a:lnTo>
                    <a:pt x="1409684" y="16779"/>
                  </a:lnTo>
                  <a:lnTo>
                    <a:pt x="1391477" y="4502"/>
                  </a:lnTo>
                  <a:lnTo>
                    <a:pt x="1369186" y="0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48143" y="3601212"/>
              <a:ext cx="906780" cy="384175"/>
            </a:xfrm>
            <a:custGeom>
              <a:avLst/>
              <a:gdLst/>
              <a:ahLst/>
              <a:cxnLst/>
              <a:rect l="l" t="t" r="r" b="b"/>
              <a:pathLst>
                <a:path w="906779" h="384175">
                  <a:moveTo>
                    <a:pt x="849502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326770"/>
                  </a:lnTo>
                  <a:lnTo>
                    <a:pt x="4502" y="349061"/>
                  </a:lnTo>
                  <a:lnTo>
                    <a:pt x="16779" y="367268"/>
                  </a:lnTo>
                  <a:lnTo>
                    <a:pt x="34986" y="379545"/>
                  </a:lnTo>
                  <a:lnTo>
                    <a:pt x="57276" y="384048"/>
                  </a:lnTo>
                  <a:lnTo>
                    <a:pt x="849502" y="384048"/>
                  </a:lnTo>
                  <a:lnTo>
                    <a:pt x="871793" y="379545"/>
                  </a:lnTo>
                  <a:lnTo>
                    <a:pt x="890000" y="367268"/>
                  </a:lnTo>
                  <a:lnTo>
                    <a:pt x="902277" y="349061"/>
                  </a:lnTo>
                  <a:lnTo>
                    <a:pt x="906779" y="326770"/>
                  </a:lnTo>
                  <a:lnTo>
                    <a:pt x="906779" y="57276"/>
                  </a:lnTo>
                  <a:lnTo>
                    <a:pt x="902277" y="34986"/>
                  </a:lnTo>
                  <a:lnTo>
                    <a:pt x="890000" y="16779"/>
                  </a:lnTo>
                  <a:lnTo>
                    <a:pt x="871793" y="4502"/>
                  </a:lnTo>
                  <a:lnTo>
                    <a:pt x="849502" y="0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48143" y="3601212"/>
              <a:ext cx="906780" cy="384175"/>
            </a:xfrm>
            <a:custGeom>
              <a:avLst/>
              <a:gdLst/>
              <a:ahLst/>
              <a:cxnLst/>
              <a:rect l="l" t="t" r="r" b="b"/>
              <a:pathLst>
                <a:path w="906779" h="384175">
                  <a:moveTo>
                    <a:pt x="0" y="57276"/>
                  </a:moveTo>
                  <a:lnTo>
                    <a:pt x="4502" y="34986"/>
                  </a:lnTo>
                  <a:lnTo>
                    <a:pt x="16779" y="16779"/>
                  </a:lnTo>
                  <a:lnTo>
                    <a:pt x="34986" y="4502"/>
                  </a:lnTo>
                  <a:lnTo>
                    <a:pt x="57276" y="0"/>
                  </a:lnTo>
                  <a:lnTo>
                    <a:pt x="849502" y="0"/>
                  </a:lnTo>
                  <a:lnTo>
                    <a:pt x="871793" y="4502"/>
                  </a:lnTo>
                  <a:lnTo>
                    <a:pt x="890000" y="16779"/>
                  </a:lnTo>
                  <a:lnTo>
                    <a:pt x="902277" y="34986"/>
                  </a:lnTo>
                  <a:lnTo>
                    <a:pt x="906779" y="57276"/>
                  </a:lnTo>
                  <a:lnTo>
                    <a:pt x="906779" y="326770"/>
                  </a:lnTo>
                  <a:lnTo>
                    <a:pt x="902277" y="349061"/>
                  </a:lnTo>
                  <a:lnTo>
                    <a:pt x="890000" y="367268"/>
                  </a:lnTo>
                  <a:lnTo>
                    <a:pt x="871793" y="379545"/>
                  </a:lnTo>
                  <a:lnTo>
                    <a:pt x="849502" y="384048"/>
                  </a:lnTo>
                  <a:lnTo>
                    <a:pt x="57276" y="384048"/>
                  </a:lnTo>
                  <a:lnTo>
                    <a:pt x="34986" y="379545"/>
                  </a:lnTo>
                  <a:lnTo>
                    <a:pt x="16779" y="367268"/>
                  </a:lnTo>
                  <a:lnTo>
                    <a:pt x="4502" y="349061"/>
                  </a:lnTo>
                  <a:lnTo>
                    <a:pt x="0" y="326770"/>
                  </a:lnTo>
                  <a:lnTo>
                    <a:pt x="0" y="57276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8273303" y="2458973"/>
            <a:ext cx="14185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6540" algn="l"/>
                <a:tab pos="1405255" algn="l"/>
              </a:tabLst>
            </a:pPr>
            <a:r>
              <a:rPr dirty="0" u="sng" sz="1600" spc="-5">
                <a:solidFill>
                  <a:srgbClr val="008FD2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spc="-5">
                <a:solidFill>
                  <a:srgbClr val="008FD2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	</a:t>
            </a:r>
            <a:r>
              <a:rPr dirty="0" u="sng" sz="1600" spc="-5">
                <a:solidFill>
                  <a:srgbClr val="008FD2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Relational	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78394" y="3652265"/>
            <a:ext cx="4191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08FD2"/>
                </a:solidFill>
                <a:latin typeface="Arial"/>
                <a:cs typeface="Arial"/>
              </a:rPr>
              <a:t>Te</a:t>
            </a:r>
            <a:r>
              <a:rPr dirty="0" sz="1600" spc="-15">
                <a:solidFill>
                  <a:srgbClr val="008FD2"/>
                </a:solidFill>
                <a:latin typeface="Arial"/>
                <a:cs typeface="Arial"/>
              </a:rPr>
              <a:t>x</a:t>
            </a:r>
            <a:r>
              <a:rPr dirty="0" sz="1600" spc="-5">
                <a:solidFill>
                  <a:srgbClr val="008FD2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626981" y="3511169"/>
            <a:ext cx="1079500" cy="390525"/>
            <a:chOff x="9626981" y="3511169"/>
            <a:chExt cx="1079500" cy="390525"/>
          </a:xfrm>
        </p:grpSpPr>
        <p:sp>
          <p:nvSpPr>
            <p:cNvPr id="11" name="object 11"/>
            <p:cNvSpPr/>
            <p:nvPr/>
          </p:nvSpPr>
          <p:spPr>
            <a:xfrm>
              <a:off x="9630156" y="3514344"/>
              <a:ext cx="1073150" cy="384175"/>
            </a:xfrm>
            <a:custGeom>
              <a:avLst/>
              <a:gdLst/>
              <a:ahLst/>
              <a:cxnLst/>
              <a:rect l="l" t="t" r="r" b="b"/>
              <a:pathLst>
                <a:path w="1073150" h="384175">
                  <a:moveTo>
                    <a:pt x="1015619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326770"/>
                  </a:lnTo>
                  <a:lnTo>
                    <a:pt x="4502" y="349061"/>
                  </a:lnTo>
                  <a:lnTo>
                    <a:pt x="16779" y="367268"/>
                  </a:lnTo>
                  <a:lnTo>
                    <a:pt x="34986" y="379545"/>
                  </a:lnTo>
                  <a:lnTo>
                    <a:pt x="57276" y="384047"/>
                  </a:lnTo>
                  <a:lnTo>
                    <a:pt x="1015619" y="384047"/>
                  </a:lnTo>
                  <a:lnTo>
                    <a:pt x="1037909" y="379545"/>
                  </a:lnTo>
                  <a:lnTo>
                    <a:pt x="1056116" y="367268"/>
                  </a:lnTo>
                  <a:lnTo>
                    <a:pt x="1068393" y="349061"/>
                  </a:lnTo>
                  <a:lnTo>
                    <a:pt x="1072896" y="326770"/>
                  </a:lnTo>
                  <a:lnTo>
                    <a:pt x="1072896" y="57276"/>
                  </a:lnTo>
                  <a:lnTo>
                    <a:pt x="1068393" y="34986"/>
                  </a:lnTo>
                  <a:lnTo>
                    <a:pt x="1056116" y="16779"/>
                  </a:lnTo>
                  <a:lnTo>
                    <a:pt x="1037909" y="4502"/>
                  </a:lnTo>
                  <a:lnTo>
                    <a:pt x="1015619" y="0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630156" y="3514344"/>
              <a:ext cx="1073150" cy="384175"/>
            </a:xfrm>
            <a:custGeom>
              <a:avLst/>
              <a:gdLst/>
              <a:ahLst/>
              <a:cxnLst/>
              <a:rect l="l" t="t" r="r" b="b"/>
              <a:pathLst>
                <a:path w="1073150" h="384175">
                  <a:moveTo>
                    <a:pt x="0" y="57276"/>
                  </a:moveTo>
                  <a:lnTo>
                    <a:pt x="4502" y="34986"/>
                  </a:lnTo>
                  <a:lnTo>
                    <a:pt x="16779" y="16779"/>
                  </a:lnTo>
                  <a:lnTo>
                    <a:pt x="34986" y="4502"/>
                  </a:lnTo>
                  <a:lnTo>
                    <a:pt x="57276" y="0"/>
                  </a:lnTo>
                  <a:lnTo>
                    <a:pt x="1015619" y="0"/>
                  </a:lnTo>
                  <a:lnTo>
                    <a:pt x="1037909" y="4502"/>
                  </a:lnTo>
                  <a:lnTo>
                    <a:pt x="1056116" y="16779"/>
                  </a:lnTo>
                  <a:lnTo>
                    <a:pt x="1068393" y="34986"/>
                  </a:lnTo>
                  <a:lnTo>
                    <a:pt x="1072896" y="57276"/>
                  </a:lnTo>
                  <a:lnTo>
                    <a:pt x="1072896" y="326770"/>
                  </a:lnTo>
                  <a:lnTo>
                    <a:pt x="1068393" y="349061"/>
                  </a:lnTo>
                  <a:lnTo>
                    <a:pt x="1056116" y="367268"/>
                  </a:lnTo>
                  <a:lnTo>
                    <a:pt x="1037909" y="379545"/>
                  </a:lnTo>
                  <a:lnTo>
                    <a:pt x="1015619" y="384047"/>
                  </a:lnTo>
                  <a:lnTo>
                    <a:pt x="57276" y="384047"/>
                  </a:lnTo>
                  <a:lnTo>
                    <a:pt x="34986" y="379545"/>
                  </a:lnTo>
                  <a:lnTo>
                    <a:pt x="16779" y="367268"/>
                  </a:lnTo>
                  <a:lnTo>
                    <a:pt x="4502" y="349061"/>
                  </a:lnTo>
                  <a:lnTo>
                    <a:pt x="0" y="326770"/>
                  </a:lnTo>
                  <a:lnTo>
                    <a:pt x="0" y="57276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9768585" y="3576573"/>
            <a:ext cx="8026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EFAB00"/>
                </a:solidFill>
                <a:latin typeface="Arial"/>
                <a:cs typeface="Arial"/>
              </a:rPr>
              <a:t>Big</a:t>
            </a:r>
            <a:r>
              <a:rPr dirty="0" sz="1600" spc="-75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EFAB00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473568" y="4256404"/>
            <a:ext cx="892175" cy="390525"/>
            <a:chOff x="7473568" y="4256404"/>
            <a:chExt cx="892175" cy="390525"/>
          </a:xfrm>
        </p:grpSpPr>
        <p:sp>
          <p:nvSpPr>
            <p:cNvPr id="15" name="object 15"/>
            <p:cNvSpPr/>
            <p:nvPr/>
          </p:nvSpPr>
          <p:spPr>
            <a:xfrm>
              <a:off x="7476743" y="4259579"/>
              <a:ext cx="885825" cy="384175"/>
            </a:xfrm>
            <a:custGeom>
              <a:avLst/>
              <a:gdLst/>
              <a:ahLst/>
              <a:cxnLst/>
              <a:rect l="l" t="t" r="r" b="b"/>
              <a:pathLst>
                <a:path w="885825" h="384175">
                  <a:moveTo>
                    <a:pt x="828166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7"/>
                  </a:lnTo>
                  <a:lnTo>
                    <a:pt x="0" y="326771"/>
                  </a:lnTo>
                  <a:lnTo>
                    <a:pt x="4502" y="349061"/>
                  </a:lnTo>
                  <a:lnTo>
                    <a:pt x="16779" y="367268"/>
                  </a:lnTo>
                  <a:lnTo>
                    <a:pt x="34986" y="379545"/>
                  </a:lnTo>
                  <a:lnTo>
                    <a:pt x="57276" y="384048"/>
                  </a:lnTo>
                  <a:lnTo>
                    <a:pt x="828166" y="384048"/>
                  </a:lnTo>
                  <a:lnTo>
                    <a:pt x="850457" y="379545"/>
                  </a:lnTo>
                  <a:lnTo>
                    <a:pt x="868664" y="367268"/>
                  </a:lnTo>
                  <a:lnTo>
                    <a:pt x="880941" y="349061"/>
                  </a:lnTo>
                  <a:lnTo>
                    <a:pt x="885444" y="326771"/>
                  </a:lnTo>
                  <a:lnTo>
                    <a:pt x="885444" y="57277"/>
                  </a:lnTo>
                  <a:lnTo>
                    <a:pt x="880941" y="34986"/>
                  </a:lnTo>
                  <a:lnTo>
                    <a:pt x="868664" y="16779"/>
                  </a:lnTo>
                  <a:lnTo>
                    <a:pt x="850457" y="4502"/>
                  </a:lnTo>
                  <a:lnTo>
                    <a:pt x="828166" y="0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76743" y="4259579"/>
              <a:ext cx="885825" cy="384175"/>
            </a:xfrm>
            <a:custGeom>
              <a:avLst/>
              <a:gdLst/>
              <a:ahLst/>
              <a:cxnLst/>
              <a:rect l="l" t="t" r="r" b="b"/>
              <a:pathLst>
                <a:path w="885825" h="384175">
                  <a:moveTo>
                    <a:pt x="0" y="57277"/>
                  </a:moveTo>
                  <a:lnTo>
                    <a:pt x="4502" y="34986"/>
                  </a:lnTo>
                  <a:lnTo>
                    <a:pt x="16779" y="16779"/>
                  </a:lnTo>
                  <a:lnTo>
                    <a:pt x="34986" y="4502"/>
                  </a:lnTo>
                  <a:lnTo>
                    <a:pt x="57276" y="0"/>
                  </a:lnTo>
                  <a:lnTo>
                    <a:pt x="828166" y="0"/>
                  </a:lnTo>
                  <a:lnTo>
                    <a:pt x="850457" y="4502"/>
                  </a:lnTo>
                  <a:lnTo>
                    <a:pt x="868664" y="16779"/>
                  </a:lnTo>
                  <a:lnTo>
                    <a:pt x="880941" y="34986"/>
                  </a:lnTo>
                  <a:lnTo>
                    <a:pt x="885444" y="57277"/>
                  </a:lnTo>
                  <a:lnTo>
                    <a:pt x="885444" y="326771"/>
                  </a:lnTo>
                  <a:lnTo>
                    <a:pt x="880941" y="349061"/>
                  </a:lnTo>
                  <a:lnTo>
                    <a:pt x="868664" y="367268"/>
                  </a:lnTo>
                  <a:lnTo>
                    <a:pt x="850457" y="379545"/>
                  </a:lnTo>
                  <a:lnTo>
                    <a:pt x="828166" y="384048"/>
                  </a:lnTo>
                  <a:lnTo>
                    <a:pt x="57276" y="384048"/>
                  </a:lnTo>
                  <a:lnTo>
                    <a:pt x="34986" y="379545"/>
                  </a:lnTo>
                  <a:lnTo>
                    <a:pt x="16779" y="367268"/>
                  </a:lnTo>
                  <a:lnTo>
                    <a:pt x="4502" y="349061"/>
                  </a:lnTo>
                  <a:lnTo>
                    <a:pt x="0" y="326771"/>
                  </a:lnTo>
                  <a:lnTo>
                    <a:pt x="0" y="57277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679817" y="4305680"/>
            <a:ext cx="45465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EFAB00"/>
                </a:solidFill>
                <a:latin typeface="Arial"/>
                <a:cs typeface="Arial"/>
              </a:rPr>
              <a:t>Fi</a:t>
            </a:r>
            <a:r>
              <a:rPr dirty="0" sz="1600">
                <a:solidFill>
                  <a:srgbClr val="EFAB00"/>
                </a:solidFill>
                <a:latin typeface="Arial"/>
                <a:cs typeface="Arial"/>
              </a:rPr>
              <a:t>l</a:t>
            </a:r>
            <a:r>
              <a:rPr dirty="0" sz="1600" spc="-5">
                <a:solidFill>
                  <a:srgbClr val="EFAB00"/>
                </a:solidFill>
                <a:latin typeface="Arial"/>
                <a:cs typeface="Arial"/>
              </a:rPr>
              <a:t>es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732136" y="4142104"/>
            <a:ext cx="1186180" cy="390525"/>
            <a:chOff x="9732136" y="4142104"/>
            <a:chExt cx="1186180" cy="390525"/>
          </a:xfrm>
        </p:grpSpPr>
        <p:sp>
          <p:nvSpPr>
            <p:cNvPr id="19" name="object 19"/>
            <p:cNvSpPr/>
            <p:nvPr/>
          </p:nvSpPr>
          <p:spPr>
            <a:xfrm>
              <a:off x="9735311" y="4145279"/>
              <a:ext cx="1179830" cy="384175"/>
            </a:xfrm>
            <a:custGeom>
              <a:avLst/>
              <a:gdLst/>
              <a:ahLst/>
              <a:cxnLst/>
              <a:rect l="l" t="t" r="r" b="b"/>
              <a:pathLst>
                <a:path w="1179829" h="384175">
                  <a:moveTo>
                    <a:pt x="1122299" y="0"/>
                  </a:moveTo>
                  <a:lnTo>
                    <a:pt x="57277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7"/>
                  </a:lnTo>
                  <a:lnTo>
                    <a:pt x="0" y="326771"/>
                  </a:lnTo>
                  <a:lnTo>
                    <a:pt x="4502" y="349061"/>
                  </a:lnTo>
                  <a:lnTo>
                    <a:pt x="16779" y="367268"/>
                  </a:lnTo>
                  <a:lnTo>
                    <a:pt x="34986" y="379545"/>
                  </a:lnTo>
                  <a:lnTo>
                    <a:pt x="57277" y="384048"/>
                  </a:lnTo>
                  <a:lnTo>
                    <a:pt x="1122299" y="384048"/>
                  </a:lnTo>
                  <a:lnTo>
                    <a:pt x="1144589" y="379545"/>
                  </a:lnTo>
                  <a:lnTo>
                    <a:pt x="1162796" y="367268"/>
                  </a:lnTo>
                  <a:lnTo>
                    <a:pt x="1175073" y="349061"/>
                  </a:lnTo>
                  <a:lnTo>
                    <a:pt x="1179576" y="326771"/>
                  </a:lnTo>
                  <a:lnTo>
                    <a:pt x="1179576" y="57277"/>
                  </a:lnTo>
                  <a:lnTo>
                    <a:pt x="1175073" y="34986"/>
                  </a:lnTo>
                  <a:lnTo>
                    <a:pt x="1162796" y="16779"/>
                  </a:lnTo>
                  <a:lnTo>
                    <a:pt x="1144589" y="4502"/>
                  </a:lnTo>
                  <a:lnTo>
                    <a:pt x="1122299" y="0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735311" y="4145279"/>
              <a:ext cx="1179830" cy="384175"/>
            </a:xfrm>
            <a:custGeom>
              <a:avLst/>
              <a:gdLst/>
              <a:ahLst/>
              <a:cxnLst/>
              <a:rect l="l" t="t" r="r" b="b"/>
              <a:pathLst>
                <a:path w="1179829" h="384175">
                  <a:moveTo>
                    <a:pt x="0" y="57277"/>
                  </a:moveTo>
                  <a:lnTo>
                    <a:pt x="4502" y="34986"/>
                  </a:lnTo>
                  <a:lnTo>
                    <a:pt x="16779" y="16779"/>
                  </a:lnTo>
                  <a:lnTo>
                    <a:pt x="34986" y="4502"/>
                  </a:lnTo>
                  <a:lnTo>
                    <a:pt x="57277" y="0"/>
                  </a:lnTo>
                  <a:lnTo>
                    <a:pt x="1122299" y="0"/>
                  </a:lnTo>
                  <a:lnTo>
                    <a:pt x="1144589" y="4502"/>
                  </a:lnTo>
                  <a:lnTo>
                    <a:pt x="1162796" y="16779"/>
                  </a:lnTo>
                  <a:lnTo>
                    <a:pt x="1175073" y="34986"/>
                  </a:lnTo>
                  <a:lnTo>
                    <a:pt x="1179576" y="57277"/>
                  </a:lnTo>
                  <a:lnTo>
                    <a:pt x="1179576" y="326771"/>
                  </a:lnTo>
                  <a:lnTo>
                    <a:pt x="1175073" y="349061"/>
                  </a:lnTo>
                  <a:lnTo>
                    <a:pt x="1162796" y="367268"/>
                  </a:lnTo>
                  <a:lnTo>
                    <a:pt x="1144589" y="379545"/>
                  </a:lnTo>
                  <a:lnTo>
                    <a:pt x="1122299" y="384048"/>
                  </a:lnTo>
                  <a:lnTo>
                    <a:pt x="57277" y="384048"/>
                  </a:lnTo>
                  <a:lnTo>
                    <a:pt x="34986" y="379545"/>
                  </a:lnTo>
                  <a:lnTo>
                    <a:pt x="16779" y="367268"/>
                  </a:lnTo>
                  <a:lnTo>
                    <a:pt x="4502" y="349061"/>
                  </a:lnTo>
                  <a:lnTo>
                    <a:pt x="0" y="326771"/>
                  </a:lnTo>
                  <a:lnTo>
                    <a:pt x="0" y="57277"/>
                  </a:lnTo>
                  <a:close/>
                </a:path>
              </a:pathLst>
            </a:custGeom>
            <a:ln w="609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0160889" y="4199635"/>
            <a:ext cx="3187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4FB81C"/>
                </a:solidFill>
                <a:latin typeface="Arial"/>
                <a:cs typeface="Arial"/>
              </a:rPr>
              <a:t>IoT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773796" y="2767393"/>
            <a:ext cx="2555875" cy="1831339"/>
            <a:chOff x="7773796" y="2767393"/>
            <a:chExt cx="2555875" cy="1831339"/>
          </a:xfrm>
        </p:grpSpPr>
        <p:sp>
          <p:nvSpPr>
            <p:cNvPr id="23" name="object 23"/>
            <p:cNvSpPr/>
            <p:nvPr/>
          </p:nvSpPr>
          <p:spPr>
            <a:xfrm>
              <a:off x="8154923" y="2772155"/>
              <a:ext cx="2169795" cy="1821814"/>
            </a:xfrm>
            <a:custGeom>
              <a:avLst/>
              <a:gdLst/>
              <a:ahLst/>
              <a:cxnLst/>
              <a:rect l="l" t="t" r="r" b="b"/>
              <a:pathLst>
                <a:path w="2169795" h="1821814">
                  <a:moveTo>
                    <a:pt x="826007" y="0"/>
                  </a:moveTo>
                  <a:lnTo>
                    <a:pt x="976756" y="1097026"/>
                  </a:lnTo>
                </a:path>
                <a:path w="2169795" h="1821814">
                  <a:moveTo>
                    <a:pt x="0" y="1021080"/>
                  </a:moveTo>
                  <a:lnTo>
                    <a:pt x="963802" y="1092835"/>
                  </a:lnTo>
                </a:path>
                <a:path w="2169795" h="1821814">
                  <a:moveTo>
                    <a:pt x="960120" y="1092708"/>
                  </a:moveTo>
                  <a:lnTo>
                    <a:pt x="2169541" y="1372616"/>
                  </a:lnTo>
                </a:path>
                <a:path w="2169795" h="1821814">
                  <a:moveTo>
                    <a:pt x="1248409" y="300228"/>
                  </a:moveTo>
                  <a:lnTo>
                    <a:pt x="972311" y="1096137"/>
                  </a:lnTo>
                </a:path>
                <a:path w="2169795" h="1821814">
                  <a:moveTo>
                    <a:pt x="109727" y="632460"/>
                  </a:moveTo>
                  <a:lnTo>
                    <a:pt x="963295" y="1099439"/>
                  </a:lnTo>
                </a:path>
                <a:path w="2169795" h="1821814">
                  <a:moveTo>
                    <a:pt x="1476628" y="934212"/>
                  </a:moveTo>
                  <a:lnTo>
                    <a:pt x="975359" y="1064514"/>
                  </a:lnTo>
                </a:path>
                <a:path w="2169795" h="1821814">
                  <a:moveTo>
                    <a:pt x="207264" y="1680591"/>
                  </a:moveTo>
                  <a:lnTo>
                    <a:pt x="951229" y="1065276"/>
                  </a:lnTo>
                </a:path>
                <a:path w="2169795" h="1821814">
                  <a:moveTo>
                    <a:pt x="981455" y="1821307"/>
                  </a:moveTo>
                  <a:lnTo>
                    <a:pt x="981455" y="1092708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776971" y="3020567"/>
              <a:ext cx="975360" cy="384175"/>
            </a:xfrm>
            <a:custGeom>
              <a:avLst/>
              <a:gdLst/>
              <a:ahLst/>
              <a:cxnLst/>
              <a:rect l="l" t="t" r="r" b="b"/>
              <a:pathLst>
                <a:path w="975359" h="384175">
                  <a:moveTo>
                    <a:pt x="918082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7"/>
                  </a:lnTo>
                  <a:lnTo>
                    <a:pt x="0" y="326771"/>
                  </a:lnTo>
                  <a:lnTo>
                    <a:pt x="4502" y="349061"/>
                  </a:lnTo>
                  <a:lnTo>
                    <a:pt x="16779" y="367268"/>
                  </a:lnTo>
                  <a:lnTo>
                    <a:pt x="34986" y="379545"/>
                  </a:lnTo>
                  <a:lnTo>
                    <a:pt x="57276" y="384048"/>
                  </a:lnTo>
                  <a:lnTo>
                    <a:pt x="918082" y="384048"/>
                  </a:lnTo>
                  <a:lnTo>
                    <a:pt x="940373" y="379545"/>
                  </a:lnTo>
                  <a:lnTo>
                    <a:pt x="958580" y="367268"/>
                  </a:lnTo>
                  <a:lnTo>
                    <a:pt x="970857" y="349061"/>
                  </a:lnTo>
                  <a:lnTo>
                    <a:pt x="975359" y="326771"/>
                  </a:lnTo>
                  <a:lnTo>
                    <a:pt x="975359" y="57277"/>
                  </a:lnTo>
                  <a:lnTo>
                    <a:pt x="970857" y="34986"/>
                  </a:lnTo>
                  <a:lnTo>
                    <a:pt x="958580" y="16779"/>
                  </a:lnTo>
                  <a:lnTo>
                    <a:pt x="940373" y="4502"/>
                  </a:lnTo>
                  <a:lnTo>
                    <a:pt x="918082" y="0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776971" y="3020567"/>
              <a:ext cx="975360" cy="384175"/>
            </a:xfrm>
            <a:custGeom>
              <a:avLst/>
              <a:gdLst/>
              <a:ahLst/>
              <a:cxnLst/>
              <a:rect l="l" t="t" r="r" b="b"/>
              <a:pathLst>
                <a:path w="975359" h="384175">
                  <a:moveTo>
                    <a:pt x="0" y="57277"/>
                  </a:moveTo>
                  <a:lnTo>
                    <a:pt x="4502" y="34986"/>
                  </a:lnTo>
                  <a:lnTo>
                    <a:pt x="16779" y="16779"/>
                  </a:lnTo>
                  <a:lnTo>
                    <a:pt x="34986" y="4502"/>
                  </a:lnTo>
                  <a:lnTo>
                    <a:pt x="57276" y="0"/>
                  </a:lnTo>
                  <a:lnTo>
                    <a:pt x="918082" y="0"/>
                  </a:lnTo>
                  <a:lnTo>
                    <a:pt x="940373" y="4502"/>
                  </a:lnTo>
                  <a:lnTo>
                    <a:pt x="958580" y="16779"/>
                  </a:lnTo>
                  <a:lnTo>
                    <a:pt x="970857" y="34986"/>
                  </a:lnTo>
                  <a:lnTo>
                    <a:pt x="975359" y="57277"/>
                  </a:lnTo>
                  <a:lnTo>
                    <a:pt x="975359" y="326771"/>
                  </a:lnTo>
                  <a:lnTo>
                    <a:pt x="970857" y="349061"/>
                  </a:lnTo>
                  <a:lnTo>
                    <a:pt x="958580" y="367268"/>
                  </a:lnTo>
                  <a:lnTo>
                    <a:pt x="940373" y="379545"/>
                  </a:lnTo>
                  <a:lnTo>
                    <a:pt x="918082" y="384048"/>
                  </a:lnTo>
                  <a:lnTo>
                    <a:pt x="57276" y="384048"/>
                  </a:lnTo>
                  <a:lnTo>
                    <a:pt x="34986" y="379545"/>
                  </a:lnTo>
                  <a:lnTo>
                    <a:pt x="16779" y="367268"/>
                  </a:lnTo>
                  <a:lnTo>
                    <a:pt x="4502" y="349061"/>
                  </a:lnTo>
                  <a:lnTo>
                    <a:pt x="0" y="326771"/>
                  </a:lnTo>
                  <a:lnTo>
                    <a:pt x="0" y="57277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945628" y="3056381"/>
            <a:ext cx="646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EFAB00"/>
                </a:solidFill>
                <a:latin typeface="Arial"/>
                <a:cs typeface="Arial"/>
              </a:rPr>
              <a:t>Spat</a:t>
            </a:r>
            <a:r>
              <a:rPr dirty="0" sz="1600" spc="-5">
                <a:solidFill>
                  <a:srgbClr val="EFAB00"/>
                </a:solidFill>
                <a:latin typeface="Arial"/>
                <a:cs typeface="Arial"/>
              </a:rPr>
              <a:t>i</a:t>
            </a:r>
            <a:r>
              <a:rPr dirty="0" sz="1600" spc="-5">
                <a:solidFill>
                  <a:srgbClr val="EFAB00"/>
                </a:solidFill>
                <a:latin typeface="Arial"/>
                <a:cs typeface="Arial"/>
              </a:rPr>
              <a:t>al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399905" y="2877185"/>
            <a:ext cx="1434465" cy="390525"/>
            <a:chOff x="9399905" y="2877185"/>
            <a:chExt cx="1434465" cy="390525"/>
          </a:xfrm>
        </p:grpSpPr>
        <p:sp>
          <p:nvSpPr>
            <p:cNvPr id="28" name="object 28"/>
            <p:cNvSpPr/>
            <p:nvPr/>
          </p:nvSpPr>
          <p:spPr>
            <a:xfrm>
              <a:off x="9403080" y="2880360"/>
              <a:ext cx="1428115" cy="384175"/>
            </a:xfrm>
            <a:custGeom>
              <a:avLst/>
              <a:gdLst/>
              <a:ahLst/>
              <a:cxnLst/>
              <a:rect l="l" t="t" r="r" b="b"/>
              <a:pathLst>
                <a:path w="1428115" h="384175">
                  <a:moveTo>
                    <a:pt x="1370711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326770"/>
                  </a:lnTo>
                  <a:lnTo>
                    <a:pt x="4502" y="349061"/>
                  </a:lnTo>
                  <a:lnTo>
                    <a:pt x="16779" y="367268"/>
                  </a:lnTo>
                  <a:lnTo>
                    <a:pt x="34986" y="379545"/>
                  </a:lnTo>
                  <a:lnTo>
                    <a:pt x="57276" y="384048"/>
                  </a:lnTo>
                  <a:lnTo>
                    <a:pt x="1370711" y="384048"/>
                  </a:lnTo>
                  <a:lnTo>
                    <a:pt x="1393001" y="379545"/>
                  </a:lnTo>
                  <a:lnTo>
                    <a:pt x="1411208" y="367268"/>
                  </a:lnTo>
                  <a:lnTo>
                    <a:pt x="1423485" y="349061"/>
                  </a:lnTo>
                  <a:lnTo>
                    <a:pt x="1427988" y="326770"/>
                  </a:lnTo>
                  <a:lnTo>
                    <a:pt x="1427988" y="57276"/>
                  </a:lnTo>
                  <a:lnTo>
                    <a:pt x="1423485" y="34986"/>
                  </a:lnTo>
                  <a:lnTo>
                    <a:pt x="1411208" y="16779"/>
                  </a:lnTo>
                  <a:lnTo>
                    <a:pt x="1393001" y="4502"/>
                  </a:lnTo>
                  <a:lnTo>
                    <a:pt x="1370711" y="0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403080" y="2880360"/>
              <a:ext cx="1428115" cy="384175"/>
            </a:xfrm>
            <a:custGeom>
              <a:avLst/>
              <a:gdLst/>
              <a:ahLst/>
              <a:cxnLst/>
              <a:rect l="l" t="t" r="r" b="b"/>
              <a:pathLst>
                <a:path w="1428115" h="384175">
                  <a:moveTo>
                    <a:pt x="0" y="57276"/>
                  </a:moveTo>
                  <a:lnTo>
                    <a:pt x="4502" y="34986"/>
                  </a:lnTo>
                  <a:lnTo>
                    <a:pt x="16779" y="16779"/>
                  </a:lnTo>
                  <a:lnTo>
                    <a:pt x="34986" y="4502"/>
                  </a:lnTo>
                  <a:lnTo>
                    <a:pt x="57276" y="0"/>
                  </a:lnTo>
                  <a:lnTo>
                    <a:pt x="1370711" y="0"/>
                  </a:lnTo>
                  <a:lnTo>
                    <a:pt x="1393001" y="4502"/>
                  </a:lnTo>
                  <a:lnTo>
                    <a:pt x="1411208" y="16779"/>
                  </a:lnTo>
                  <a:lnTo>
                    <a:pt x="1423485" y="34986"/>
                  </a:lnTo>
                  <a:lnTo>
                    <a:pt x="1427988" y="57276"/>
                  </a:lnTo>
                  <a:lnTo>
                    <a:pt x="1427988" y="326770"/>
                  </a:lnTo>
                  <a:lnTo>
                    <a:pt x="1423485" y="349061"/>
                  </a:lnTo>
                  <a:lnTo>
                    <a:pt x="1411208" y="367268"/>
                  </a:lnTo>
                  <a:lnTo>
                    <a:pt x="1393001" y="379545"/>
                  </a:lnTo>
                  <a:lnTo>
                    <a:pt x="1370711" y="384048"/>
                  </a:lnTo>
                  <a:lnTo>
                    <a:pt x="57276" y="384048"/>
                  </a:lnTo>
                  <a:lnTo>
                    <a:pt x="34986" y="379545"/>
                  </a:lnTo>
                  <a:lnTo>
                    <a:pt x="16779" y="367268"/>
                  </a:lnTo>
                  <a:lnTo>
                    <a:pt x="4502" y="349061"/>
                  </a:lnTo>
                  <a:lnTo>
                    <a:pt x="0" y="326770"/>
                  </a:lnTo>
                  <a:lnTo>
                    <a:pt x="0" y="57276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9548876" y="2928873"/>
            <a:ext cx="11868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Unstructured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491728" y="4610100"/>
            <a:ext cx="1350645" cy="390525"/>
            <a:chOff x="8491728" y="4610100"/>
            <a:chExt cx="1350645" cy="390525"/>
          </a:xfrm>
        </p:grpSpPr>
        <p:sp>
          <p:nvSpPr>
            <p:cNvPr id="32" name="object 32"/>
            <p:cNvSpPr/>
            <p:nvPr/>
          </p:nvSpPr>
          <p:spPr>
            <a:xfrm>
              <a:off x="8494776" y="4613147"/>
              <a:ext cx="1344295" cy="384175"/>
            </a:xfrm>
            <a:custGeom>
              <a:avLst/>
              <a:gdLst/>
              <a:ahLst/>
              <a:cxnLst/>
              <a:rect l="l" t="t" r="r" b="b"/>
              <a:pathLst>
                <a:path w="1344295" h="384175">
                  <a:moveTo>
                    <a:pt x="1286891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326770"/>
                  </a:lnTo>
                  <a:lnTo>
                    <a:pt x="4502" y="349061"/>
                  </a:lnTo>
                  <a:lnTo>
                    <a:pt x="16779" y="367268"/>
                  </a:lnTo>
                  <a:lnTo>
                    <a:pt x="34986" y="379545"/>
                  </a:lnTo>
                  <a:lnTo>
                    <a:pt x="57276" y="384047"/>
                  </a:lnTo>
                  <a:lnTo>
                    <a:pt x="1286891" y="384047"/>
                  </a:lnTo>
                  <a:lnTo>
                    <a:pt x="1309181" y="379545"/>
                  </a:lnTo>
                  <a:lnTo>
                    <a:pt x="1327388" y="367268"/>
                  </a:lnTo>
                  <a:lnTo>
                    <a:pt x="1339665" y="349061"/>
                  </a:lnTo>
                  <a:lnTo>
                    <a:pt x="1344168" y="326770"/>
                  </a:lnTo>
                  <a:lnTo>
                    <a:pt x="1344168" y="57276"/>
                  </a:lnTo>
                  <a:lnTo>
                    <a:pt x="1339665" y="34986"/>
                  </a:lnTo>
                  <a:lnTo>
                    <a:pt x="1327388" y="16779"/>
                  </a:lnTo>
                  <a:lnTo>
                    <a:pt x="1309181" y="4502"/>
                  </a:lnTo>
                  <a:lnTo>
                    <a:pt x="1286891" y="0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494776" y="4613147"/>
              <a:ext cx="1344295" cy="384175"/>
            </a:xfrm>
            <a:custGeom>
              <a:avLst/>
              <a:gdLst/>
              <a:ahLst/>
              <a:cxnLst/>
              <a:rect l="l" t="t" r="r" b="b"/>
              <a:pathLst>
                <a:path w="1344295" h="384175">
                  <a:moveTo>
                    <a:pt x="0" y="57276"/>
                  </a:moveTo>
                  <a:lnTo>
                    <a:pt x="4502" y="34986"/>
                  </a:lnTo>
                  <a:lnTo>
                    <a:pt x="16779" y="16779"/>
                  </a:lnTo>
                  <a:lnTo>
                    <a:pt x="34986" y="4502"/>
                  </a:lnTo>
                  <a:lnTo>
                    <a:pt x="57276" y="0"/>
                  </a:lnTo>
                  <a:lnTo>
                    <a:pt x="1286891" y="0"/>
                  </a:lnTo>
                  <a:lnTo>
                    <a:pt x="1309181" y="4502"/>
                  </a:lnTo>
                  <a:lnTo>
                    <a:pt x="1327388" y="16779"/>
                  </a:lnTo>
                  <a:lnTo>
                    <a:pt x="1339665" y="34986"/>
                  </a:lnTo>
                  <a:lnTo>
                    <a:pt x="1344168" y="57276"/>
                  </a:lnTo>
                  <a:lnTo>
                    <a:pt x="1344168" y="326770"/>
                  </a:lnTo>
                  <a:lnTo>
                    <a:pt x="1339665" y="349061"/>
                  </a:lnTo>
                  <a:lnTo>
                    <a:pt x="1327388" y="367268"/>
                  </a:lnTo>
                  <a:lnTo>
                    <a:pt x="1309181" y="379545"/>
                  </a:lnTo>
                  <a:lnTo>
                    <a:pt x="1286891" y="384047"/>
                  </a:lnTo>
                  <a:lnTo>
                    <a:pt x="57276" y="384047"/>
                  </a:lnTo>
                  <a:lnTo>
                    <a:pt x="34986" y="379545"/>
                  </a:lnTo>
                  <a:lnTo>
                    <a:pt x="16779" y="367268"/>
                  </a:lnTo>
                  <a:lnTo>
                    <a:pt x="4502" y="349061"/>
                  </a:lnTo>
                  <a:lnTo>
                    <a:pt x="0" y="326770"/>
                  </a:lnTo>
                  <a:lnTo>
                    <a:pt x="0" y="57276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8687181" y="4687570"/>
            <a:ext cx="9505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08FD2"/>
                </a:solidFill>
                <a:latin typeface="Arial"/>
                <a:cs typeface="Arial"/>
              </a:rPr>
              <a:t>Streaming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5401" y="1388055"/>
            <a:ext cx="591185" cy="3575050"/>
          </a:xfrm>
          <a:prstGeom prst="rect">
            <a:avLst/>
          </a:prstGeom>
        </p:spPr>
        <p:txBody>
          <a:bodyPr wrap="square" lIns="0" tIns="568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75"/>
              </a:spcBef>
            </a:pPr>
            <a:r>
              <a:rPr dirty="0" sz="8000">
                <a:solidFill>
                  <a:srgbClr val="7E7E7E"/>
                </a:solidFill>
                <a:latin typeface="Arial"/>
                <a:cs typeface="Arial"/>
              </a:rPr>
              <a:t>1</a:t>
            </a:r>
            <a:endParaRPr sz="8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70"/>
              </a:spcBef>
            </a:pPr>
            <a:r>
              <a:rPr dirty="0" sz="8000">
                <a:solidFill>
                  <a:srgbClr val="7E7E7E"/>
                </a:solidFill>
                <a:latin typeface="Arial"/>
                <a:cs typeface="Arial"/>
              </a:rPr>
              <a:t>2</a:t>
            </a:r>
            <a:endParaRPr sz="8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71142" y="4042664"/>
            <a:ext cx="304165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404040"/>
                </a:solidFill>
                <a:latin typeface="Arial"/>
                <a:cs typeface="Arial"/>
              </a:rPr>
              <a:t>Data available </a:t>
            </a:r>
            <a:r>
              <a:rPr dirty="0" sz="2400" spc="-5">
                <a:solidFill>
                  <a:srgbClr val="404040"/>
                </a:solidFill>
                <a:latin typeface="Arial"/>
                <a:cs typeface="Arial"/>
              </a:rPr>
              <a:t>across  the business </a:t>
            </a:r>
            <a:r>
              <a:rPr dirty="0" sz="2400">
                <a:solidFill>
                  <a:srgbClr val="404040"/>
                </a:solidFill>
                <a:latin typeface="Arial"/>
                <a:cs typeface="Arial"/>
              </a:rPr>
              <a:t>for </a:t>
            </a:r>
            <a:r>
              <a:rPr dirty="0" sz="2400" spc="-5">
                <a:solidFill>
                  <a:srgbClr val="404040"/>
                </a:solidFill>
                <a:latin typeface="Arial"/>
                <a:cs typeface="Arial"/>
              </a:rPr>
              <a:t>any  analysis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71142" y="2249551"/>
            <a:ext cx="272288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404040"/>
                </a:solidFill>
                <a:latin typeface="Arial"/>
                <a:cs typeface="Arial"/>
              </a:rPr>
              <a:t>Data </a:t>
            </a:r>
            <a:r>
              <a:rPr dirty="0" sz="2400" b="1">
                <a:solidFill>
                  <a:srgbClr val="404040"/>
                </a:solidFill>
                <a:latin typeface="Arial"/>
                <a:cs typeface="Arial"/>
              </a:rPr>
              <a:t>optimized </a:t>
            </a:r>
            <a:r>
              <a:rPr dirty="0" sz="2400">
                <a:solidFill>
                  <a:srgbClr val="404040"/>
                </a:solidFill>
                <a:latin typeface="Arial"/>
                <a:cs typeface="Arial"/>
              </a:rPr>
              <a:t>for  </a:t>
            </a:r>
            <a:r>
              <a:rPr dirty="0" sz="2400" spc="-5">
                <a:solidFill>
                  <a:srgbClr val="404040"/>
                </a:solidFill>
                <a:latin typeface="Arial"/>
                <a:cs typeface="Arial"/>
              </a:rPr>
              <a:t>any application</a:t>
            </a:r>
            <a:r>
              <a:rPr dirty="0" sz="2400" spc="-1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404040"/>
                </a:solidFill>
                <a:latin typeface="Arial"/>
                <a:cs typeface="Arial"/>
              </a:rPr>
              <a:t>type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35061" y="5902553"/>
            <a:ext cx="27044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EFAB00"/>
                </a:solidFill>
                <a:latin typeface="Arial"/>
                <a:cs typeface="Arial"/>
              </a:rPr>
              <a:t>Data across </a:t>
            </a:r>
            <a:r>
              <a:rPr dirty="0" sz="1800">
                <a:solidFill>
                  <a:srgbClr val="EFAB00"/>
                </a:solidFill>
                <a:latin typeface="Arial"/>
                <a:cs typeface="Arial"/>
              </a:rPr>
              <a:t>the</a:t>
            </a:r>
            <a:r>
              <a:rPr dirty="0" sz="1800" spc="-3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EFAB00"/>
                </a:solidFill>
                <a:latin typeface="Arial"/>
                <a:cs typeface="Arial"/>
              </a:rPr>
              <a:t>enterprise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6448" y="2052827"/>
            <a:ext cx="4436745" cy="40005"/>
          </a:xfrm>
          <a:custGeom>
            <a:avLst/>
            <a:gdLst/>
            <a:ahLst/>
            <a:cxnLst/>
            <a:rect l="l" t="t" r="r" b="b"/>
            <a:pathLst>
              <a:path w="4436745" h="40005">
                <a:moveTo>
                  <a:pt x="4436364" y="0"/>
                </a:moveTo>
                <a:lnTo>
                  <a:pt x="0" y="0"/>
                </a:lnTo>
                <a:lnTo>
                  <a:pt x="0" y="39624"/>
                </a:lnTo>
                <a:lnTo>
                  <a:pt x="4436364" y="39624"/>
                </a:lnTo>
                <a:lnTo>
                  <a:pt x="4436364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25780" y="3845052"/>
            <a:ext cx="4436745" cy="40005"/>
          </a:xfrm>
          <a:custGeom>
            <a:avLst/>
            <a:gdLst/>
            <a:ahLst/>
            <a:cxnLst/>
            <a:rect l="l" t="t" r="r" b="b"/>
            <a:pathLst>
              <a:path w="4436745" h="40004">
                <a:moveTo>
                  <a:pt x="4436364" y="0"/>
                </a:moveTo>
                <a:lnTo>
                  <a:pt x="0" y="0"/>
                </a:lnTo>
                <a:lnTo>
                  <a:pt x="0" y="39624"/>
                </a:lnTo>
                <a:lnTo>
                  <a:pt x="4436364" y="39624"/>
                </a:lnTo>
                <a:lnTo>
                  <a:pt x="4436364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505764" y="243078"/>
            <a:ext cx="7639050" cy="603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Using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the SAP </a:t>
            </a: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HANA Service as a</a:t>
            </a:r>
            <a:r>
              <a:rPr dirty="0" sz="1800" spc="-1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Datasource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z="2000" b="1">
                <a:latin typeface="Arial"/>
                <a:cs typeface="Arial"/>
              </a:rPr>
              <a:t>Data needs to be smarter and built for the Intelligent</a:t>
            </a:r>
            <a:r>
              <a:rPr dirty="0" sz="2000" spc="-19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Enterprise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43" name="object 4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13776" y="1636776"/>
            <a:ext cx="3564635" cy="4709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06069" y="243078"/>
            <a:ext cx="26466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Introducing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SAP </a:t>
            </a:r>
            <a:r>
              <a:rPr dirty="0" sz="1800" spc="-15">
                <a:solidFill>
                  <a:srgbClr val="7E7E7E"/>
                </a:solidFill>
                <a:latin typeface="Arial"/>
                <a:cs typeface="Arial"/>
              </a:rPr>
              <a:t>Web</a:t>
            </a:r>
            <a:r>
              <a:rPr dirty="0" sz="1800" spc="-7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IDE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6069" y="516127"/>
            <a:ext cx="384619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 </a:t>
            </a:r>
            <a:r>
              <a:rPr dirty="0" spc="-10"/>
              <a:t>you’ve </a:t>
            </a:r>
            <a:r>
              <a:rPr dirty="0"/>
              <a:t>learned in this</a:t>
            </a:r>
            <a:r>
              <a:rPr dirty="0" spc="-85"/>
              <a:t> </a:t>
            </a:r>
            <a:r>
              <a:rPr dirty="0"/>
              <a:t>unit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7347" y="1618869"/>
            <a:ext cx="5581650" cy="1824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2405" marR="5080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5">
                <a:latin typeface="Arial"/>
                <a:cs typeface="Arial"/>
              </a:rPr>
              <a:t>Key capabilities </a:t>
            </a:r>
            <a:r>
              <a:rPr dirty="0" sz="1800">
                <a:latin typeface="Arial"/>
                <a:cs typeface="Arial"/>
              </a:rPr>
              <a:t>of SAP </a:t>
            </a:r>
            <a:r>
              <a:rPr dirty="0" sz="1800" spc="-15">
                <a:latin typeface="Arial"/>
                <a:cs typeface="Arial"/>
              </a:rPr>
              <a:t>Web </a:t>
            </a:r>
            <a:r>
              <a:rPr dirty="0" sz="1800">
                <a:latin typeface="Arial"/>
                <a:cs typeface="Arial"/>
              </a:rPr>
              <a:t>IDE to </a:t>
            </a:r>
            <a:r>
              <a:rPr dirty="0" sz="1800" spc="-5">
                <a:latin typeface="Arial"/>
                <a:cs typeface="Arial"/>
              </a:rPr>
              <a:t>support full-stack  application development </a:t>
            </a:r>
            <a:r>
              <a:rPr dirty="0" sz="1800" spc="-15">
                <a:latin typeface="Arial"/>
                <a:cs typeface="Arial"/>
              </a:rPr>
              <a:t>with </a:t>
            </a:r>
            <a:r>
              <a:rPr dirty="0" sz="1800" spc="-5">
                <a:latin typeface="Arial"/>
                <a:cs typeface="Arial"/>
              </a:rPr>
              <a:t>regard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data model,  business logic and user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interface</a:t>
            </a:r>
            <a:endParaRPr sz="18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5">
                <a:latin typeface="Arial"/>
                <a:cs typeface="Arial"/>
              </a:rPr>
              <a:t>Delivery options </a:t>
            </a:r>
            <a:r>
              <a:rPr dirty="0" sz="1800">
                <a:latin typeface="Arial"/>
                <a:cs typeface="Arial"/>
              </a:rPr>
              <a:t>in </a:t>
            </a:r>
            <a:r>
              <a:rPr dirty="0" sz="1800" spc="-5">
                <a:latin typeface="Arial"/>
                <a:cs typeface="Arial"/>
              </a:rPr>
              <a:t>cloud </a:t>
            </a:r>
            <a:r>
              <a:rPr dirty="0" sz="1800" spc="-1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on-premise</a:t>
            </a:r>
            <a:endParaRPr sz="1800">
              <a:latin typeface="Arial"/>
              <a:cs typeface="Arial"/>
            </a:endParaRPr>
          </a:p>
          <a:p>
            <a:pPr marL="192405" marR="101981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5">
                <a:latin typeface="Arial"/>
                <a:cs typeface="Arial"/>
              </a:rPr>
              <a:t>Development process </a:t>
            </a:r>
            <a:r>
              <a:rPr dirty="0" sz="1800" spc="-15">
                <a:latin typeface="Arial"/>
                <a:cs typeface="Arial"/>
              </a:rPr>
              <a:t>with </a:t>
            </a:r>
            <a:r>
              <a:rPr dirty="0" sz="1800">
                <a:latin typeface="Arial"/>
                <a:cs typeface="Arial"/>
              </a:rPr>
              <a:t>SAP </a:t>
            </a:r>
            <a:r>
              <a:rPr dirty="0" sz="1800" spc="-15">
                <a:latin typeface="Arial"/>
                <a:cs typeface="Arial"/>
              </a:rPr>
              <a:t>Web </a:t>
            </a:r>
            <a:r>
              <a:rPr dirty="0" sz="1800">
                <a:latin typeface="Arial"/>
                <a:cs typeface="Arial"/>
              </a:rPr>
              <a:t>IDE –  </a:t>
            </a:r>
            <a:r>
              <a:rPr dirty="0" sz="1800" spc="-5">
                <a:latin typeface="Arial"/>
                <a:cs typeface="Arial"/>
              </a:rPr>
              <a:t>Design, Develop, Build, </a:t>
            </a:r>
            <a:r>
              <a:rPr dirty="0" sz="1800" spc="-40">
                <a:latin typeface="Arial"/>
                <a:cs typeface="Arial"/>
              </a:rPr>
              <a:t>Test, </a:t>
            </a:r>
            <a:r>
              <a:rPr dirty="0" sz="1800" spc="-5">
                <a:latin typeface="Arial"/>
                <a:cs typeface="Arial"/>
              </a:rPr>
              <a:t>and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Deploy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888995"/>
            <a:ext cx="201930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Contact</a:t>
            </a:r>
            <a:r>
              <a:rPr dirty="0" sz="1600" spc="-4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information: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Arial"/>
                <a:cs typeface="Arial"/>
                <a:hlinkClick r:id="rId2"/>
              </a:rPr>
              <a:t>op</a:t>
            </a:r>
            <a:r>
              <a:rPr dirty="0" sz="1600" spc="-5" b="1">
                <a:latin typeface="Arial"/>
                <a:cs typeface="Arial"/>
                <a:hlinkClick r:id="rId3"/>
              </a:rPr>
              <a:t>en@sap.com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39" y="1436065"/>
            <a:ext cx="3713479" cy="863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0" spc="-5" b="1">
                <a:solidFill>
                  <a:srgbClr val="EFAB00"/>
                </a:solidFill>
                <a:latin typeface="Arial"/>
                <a:cs typeface="Arial"/>
              </a:rPr>
              <a:t>Thank</a:t>
            </a:r>
            <a:r>
              <a:rPr dirty="0" sz="5500" spc="-7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5500" b="1">
                <a:solidFill>
                  <a:srgbClr val="EFAB00"/>
                </a:solidFill>
                <a:latin typeface="Arial"/>
                <a:cs typeface="Arial"/>
              </a:rPr>
              <a:t>you.</a:t>
            </a:r>
            <a:endParaRPr sz="5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524" y="3199638"/>
            <a:ext cx="5894705" cy="3166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latin typeface="Arial"/>
                <a:cs typeface="Arial"/>
              </a:rPr>
              <a:t>© </a:t>
            </a:r>
            <a:r>
              <a:rPr dirty="0" sz="800" spc="-5">
                <a:latin typeface="Arial"/>
                <a:cs typeface="Arial"/>
              </a:rPr>
              <a:t>2019 </a:t>
            </a:r>
            <a:r>
              <a:rPr dirty="0" sz="800">
                <a:latin typeface="Arial"/>
                <a:cs typeface="Arial"/>
              </a:rPr>
              <a:t>SAP SE </a:t>
            </a:r>
            <a:r>
              <a:rPr dirty="0" sz="800" spc="-5">
                <a:latin typeface="Arial"/>
                <a:cs typeface="Arial"/>
              </a:rPr>
              <a:t>or an </a:t>
            </a:r>
            <a:r>
              <a:rPr dirty="0" sz="800">
                <a:latin typeface="Arial"/>
                <a:cs typeface="Arial"/>
              </a:rPr>
              <a:t>SAP affiliate </a:t>
            </a:r>
            <a:r>
              <a:rPr dirty="0" sz="800" spc="-5">
                <a:latin typeface="Arial"/>
                <a:cs typeface="Arial"/>
              </a:rPr>
              <a:t>company. </a:t>
            </a:r>
            <a:r>
              <a:rPr dirty="0" sz="800">
                <a:latin typeface="Arial"/>
                <a:cs typeface="Arial"/>
              </a:rPr>
              <a:t>All </a:t>
            </a:r>
            <a:r>
              <a:rPr dirty="0" sz="800" spc="-5">
                <a:latin typeface="Arial"/>
                <a:cs typeface="Arial"/>
              </a:rPr>
              <a:t>rights</a:t>
            </a:r>
            <a:r>
              <a:rPr dirty="0" sz="800" spc="25">
                <a:latin typeface="Arial"/>
                <a:cs typeface="Arial"/>
              </a:rPr>
              <a:t> </a:t>
            </a:r>
            <a:r>
              <a:rPr dirty="0" sz="800" spc="-5"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  <a:p>
            <a:pPr marL="12700" marR="227329">
              <a:lnSpc>
                <a:spcPct val="100000"/>
              </a:lnSpc>
              <a:spcBef>
                <a:spcPts val="595"/>
              </a:spcBef>
            </a:pPr>
            <a:r>
              <a:rPr dirty="0" sz="800" spc="-5">
                <a:latin typeface="Arial"/>
                <a:cs typeface="Arial"/>
              </a:rPr>
              <a:t>No part of </a:t>
            </a:r>
            <a:r>
              <a:rPr dirty="0" sz="800">
                <a:latin typeface="Arial"/>
                <a:cs typeface="Arial"/>
              </a:rPr>
              <a:t>this </a:t>
            </a:r>
            <a:r>
              <a:rPr dirty="0" sz="800" spc="-5">
                <a:latin typeface="Arial"/>
                <a:cs typeface="Arial"/>
              </a:rPr>
              <a:t>publication </a:t>
            </a:r>
            <a:r>
              <a:rPr dirty="0" sz="800">
                <a:latin typeface="Arial"/>
                <a:cs typeface="Arial"/>
              </a:rPr>
              <a:t>may </a:t>
            </a:r>
            <a:r>
              <a:rPr dirty="0" sz="800" spc="-5">
                <a:latin typeface="Arial"/>
                <a:cs typeface="Arial"/>
              </a:rPr>
              <a:t>be reproduced or </a:t>
            </a:r>
            <a:r>
              <a:rPr dirty="0" sz="800">
                <a:latin typeface="Arial"/>
                <a:cs typeface="Arial"/>
              </a:rPr>
              <a:t>transmitted in </a:t>
            </a:r>
            <a:r>
              <a:rPr dirty="0" sz="800" spc="-5">
                <a:latin typeface="Arial"/>
                <a:cs typeface="Arial"/>
              </a:rPr>
              <a:t>any form or for any purpose without </a:t>
            </a:r>
            <a:r>
              <a:rPr dirty="0" sz="800">
                <a:latin typeface="Arial"/>
                <a:cs typeface="Arial"/>
              </a:rPr>
              <a:t>the </a:t>
            </a:r>
            <a:r>
              <a:rPr dirty="0" sz="800" spc="-5">
                <a:latin typeface="Arial"/>
                <a:cs typeface="Arial"/>
              </a:rPr>
              <a:t>express </a:t>
            </a:r>
            <a:r>
              <a:rPr dirty="0" sz="800">
                <a:latin typeface="Arial"/>
                <a:cs typeface="Arial"/>
              </a:rPr>
              <a:t>permission </a:t>
            </a:r>
            <a:r>
              <a:rPr dirty="0" sz="800" spc="-5">
                <a:latin typeface="Arial"/>
                <a:cs typeface="Arial"/>
              </a:rPr>
              <a:t>of  </a:t>
            </a:r>
            <a:r>
              <a:rPr dirty="0" sz="800">
                <a:latin typeface="Arial"/>
                <a:cs typeface="Arial"/>
              </a:rPr>
              <a:t>SAP SE </a:t>
            </a:r>
            <a:r>
              <a:rPr dirty="0" sz="800" spc="-5">
                <a:latin typeface="Arial"/>
                <a:cs typeface="Arial"/>
              </a:rPr>
              <a:t>or an </a:t>
            </a:r>
            <a:r>
              <a:rPr dirty="0" sz="800">
                <a:latin typeface="Arial"/>
                <a:cs typeface="Arial"/>
              </a:rPr>
              <a:t>SAP affiliate </a:t>
            </a:r>
            <a:r>
              <a:rPr dirty="0" sz="800" spc="-5">
                <a:latin typeface="Arial"/>
                <a:cs typeface="Arial"/>
              </a:rPr>
              <a:t>company.</a:t>
            </a:r>
            <a:endParaRPr sz="800">
              <a:latin typeface="Arial"/>
              <a:cs typeface="Arial"/>
            </a:endParaRPr>
          </a:p>
          <a:p>
            <a:pPr marL="12700" marR="231775">
              <a:lnSpc>
                <a:spcPct val="100000"/>
              </a:lnSpc>
              <a:spcBef>
                <a:spcPts val="600"/>
              </a:spcBef>
            </a:pPr>
            <a:r>
              <a:rPr dirty="0" sz="800">
                <a:latin typeface="Arial"/>
                <a:cs typeface="Arial"/>
              </a:rPr>
              <a:t>The information </a:t>
            </a:r>
            <a:r>
              <a:rPr dirty="0" sz="800" spc="-5">
                <a:latin typeface="Arial"/>
                <a:cs typeface="Arial"/>
              </a:rPr>
              <a:t>contained herein </a:t>
            </a:r>
            <a:r>
              <a:rPr dirty="0" sz="800">
                <a:latin typeface="Arial"/>
                <a:cs typeface="Arial"/>
              </a:rPr>
              <a:t>may </a:t>
            </a:r>
            <a:r>
              <a:rPr dirty="0" sz="800" spc="-5">
                <a:latin typeface="Arial"/>
                <a:cs typeface="Arial"/>
              </a:rPr>
              <a:t>be changed without prior </a:t>
            </a:r>
            <a:r>
              <a:rPr dirty="0" sz="800">
                <a:latin typeface="Arial"/>
                <a:cs typeface="Arial"/>
              </a:rPr>
              <a:t>notice. Some </a:t>
            </a:r>
            <a:r>
              <a:rPr dirty="0" sz="800" spc="-5">
                <a:latin typeface="Arial"/>
                <a:cs typeface="Arial"/>
              </a:rPr>
              <a:t>software products </a:t>
            </a:r>
            <a:r>
              <a:rPr dirty="0" sz="800">
                <a:latin typeface="Arial"/>
                <a:cs typeface="Arial"/>
              </a:rPr>
              <a:t>marketed </a:t>
            </a:r>
            <a:r>
              <a:rPr dirty="0" sz="800" spc="-5">
                <a:latin typeface="Arial"/>
                <a:cs typeface="Arial"/>
              </a:rPr>
              <a:t>by </a:t>
            </a:r>
            <a:r>
              <a:rPr dirty="0" sz="800">
                <a:latin typeface="Arial"/>
                <a:cs typeface="Arial"/>
              </a:rPr>
              <a:t>SAP SE </a:t>
            </a:r>
            <a:r>
              <a:rPr dirty="0" sz="800" spc="-5">
                <a:latin typeface="Arial"/>
                <a:cs typeface="Arial"/>
              </a:rPr>
              <a:t>and </a:t>
            </a:r>
            <a:r>
              <a:rPr dirty="0" sz="800">
                <a:latin typeface="Arial"/>
                <a:cs typeface="Arial"/>
              </a:rPr>
              <a:t>its  </a:t>
            </a:r>
            <a:r>
              <a:rPr dirty="0" sz="800" spc="-5">
                <a:latin typeface="Arial"/>
                <a:cs typeface="Arial"/>
              </a:rPr>
              <a:t>distributors contain proprietary software </a:t>
            </a:r>
            <a:r>
              <a:rPr dirty="0" sz="800">
                <a:latin typeface="Arial"/>
                <a:cs typeface="Arial"/>
              </a:rPr>
              <a:t>components </a:t>
            </a:r>
            <a:r>
              <a:rPr dirty="0" sz="800" spc="-5">
                <a:latin typeface="Arial"/>
                <a:cs typeface="Arial"/>
              </a:rPr>
              <a:t>of other software vendors. National product </a:t>
            </a:r>
            <a:r>
              <a:rPr dirty="0" sz="800">
                <a:latin typeface="Arial"/>
                <a:cs typeface="Arial"/>
              </a:rPr>
              <a:t>specifications may</a:t>
            </a:r>
            <a:r>
              <a:rPr dirty="0" sz="800" spc="15">
                <a:latin typeface="Arial"/>
                <a:cs typeface="Arial"/>
              </a:rPr>
              <a:t> </a:t>
            </a:r>
            <a:r>
              <a:rPr dirty="0" sz="800" spc="-5">
                <a:latin typeface="Arial"/>
                <a:cs typeface="Arial"/>
              </a:rPr>
              <a:t>vary.</a:t>
            </a:r>
            <a:endParaRPr sz="800">
              <a:latin typeface="Arial"/>
              <a:cs typeface="Arial"/>
            </a:endParaRPr>
          </a:p>
          <a:p>
            <a:pPr marL="12700" marR="119380">
              <a:lnSpc>
                <a:spcPct val="100000"/>
              </a:lnSpc>
              <a:spcBef>
                <a:spcPts val="600"/>
              </a:spcBef>
            </a:pPr>
            <a:r>
              <a:rPr dirty="0" sz="800">
                <a:latin typeface="Arial"/>
                <a:cs typeface="Arial"/>
              </a:rPr>
              <a:t>These materials </a:t>
            </a:r>
            <a:r>
              <a:rPr dirty="0" sz="800" spc="-5">
                <a:latin typeface="Arial"/>
                <a:cs typeface="Arial"/>
              </a:rPr>
              <a:t>are provided by </a:t>
            </a:r>
            <a:r>
              <a:rPr dirty="0" sz="800">
                <a:latin typeface="Arial"/>
                <a:cs typeface="Arial"/>
              </a:rPr>
              <a:t>SAP SE </a:t>
            </a:r>
            <a:r>
              <a:rPr dirty="0" sz="800" spc="-5">
                <a:latin typeface="Arial"/>
                <a:cs typeface="Arial"/>
              </a:rPr>
              <a:t>or an </a:t>
            </a:r>
            <a:r>
              <a:rPr dirty="0" sz="800">
                <a:latin typeface="Arial"/>
                <a:cs typeface="Arial"/>
              </a:rPr>
              <a:t>SAP affiliate company </a:t>
            </a:r>
            <a:r>
              <a:rPr dirty="0" sz="800" spc="-5">
                <a:latin typeface="Arial"/>
                <a:cs typeface="Arial"/>
              </a:rPr>
              <a:t>for </a:t>
            </a:r>
            <a:r>
              <a:rPr dirty="0" sz="800">
                <a:latin typeface="Arial"/>
                <a:cs typeface="Arial"/>
              </a:rPr>
              <a:t>informational </a:t>
            </a:r>
            <a:r>
              <a:rPr dirty="0" sz="800" spc="-5">
                <a:latin typeface="Arial"/>
                <a:cs typeface="Arial"/>
              </a:rPr>
              <a:t>purposes only, without representation or  warranty of any </a:t>
            </a:r>
            <a:r>
              <a:rPr dirty="0" sz="800">
                <a:latin typeface="Arial"/>
                <a:cs typeface="Arial"/>
              </a:rPr>
              <a:t>kind, </a:t>
            </a:r>
            <a:r>
              <a:rPr dirty="0" sz="800" spc="-5">
                <a:latin typeface="Arial"/>
                <a:cs typeface="Arial"/>
              </a:rPr>
              <a:t>and </a:t>
            </a:r>
            <a:r>
              <a:rPr dirty="0" sz="800">
                <a:latin typeface="Arial"/>
                <a:cs typeface="Arial"/>
              </a:rPr>
              <a:t>SAP </a:t>
            </a:r>
            <a:r>
              <a:rPr dirty="0" sz="800" spc="-5">
                <a:latin typeface="Arial"/>
                <a:cs typeface="Arial"/>
              </a:rPr>
              <a:t>or </a:t>
            </a:r>
            <a:r>
              <a:rPr dirty="0" sz="800">
                <a:latin typeface="Arial"/>
                <a:cs typeface="Arial"/>
              </a:rPr>
              <a:t>its affiliated companies </a:t>
            </a:r>
            <a:r>
              <a:rPr dirty="0" sz="800" spc="-5">
                <a:latin typeface="Arial"/>
                <a:cs typeface="Arial"/>
              </a:rPr>
              <a:t>shall not be liable for errors or </a:t>
            </a:r>
            <a:r>
              <a:rPr dirty="0" sz="800">
                <a:latin typeface="Arial"/>
                <a:cs typeface="Arial"/>
              </a:rPr>
              <a:t>omissions </a:t>
            </a:r>
            <a:r>
              <a:rPr dirty="0" sz="800" spc="-5">
                <a:latin typeface="Arial"/>
                <a:cs typeface="Arial"/>
              </a:rPr>
              <a:t>with respect </a:t>
            </a:r>
            <a:r>
              <a:rPr dirty="0" sz="800">
                <a:latin typeface="Arial"/>
                <a:cs typeface="Arial"/>
              </a:rPr>
              <a:t>to the </a:t>
            </a:r>
            <a:r>
              <a:rPr dirty="0" sz="800" spc="5">
                <a:latin typeface="Arial"/>
                <a:cs typeface="Arial"/>
              </a:rPr>
              <a:t>materials.  </a:t>
            </a:r>
            <a:r>
              <a:rPr dirty="0" sz="800">
                <a:latin typeface="Arial"/>
                <a:cs typeface="Arial"/>
              </a:rPr>
              <a:t>The only </a:t>
            </a:r>
            <a:r>
              <a:rPr dirty="0" sz="800" spc="-5">
                <a:latin typeface="Arial"/>
                <a:cs typeface="Arial"/>
              </a:rPr>
              <a:t>warranties </a:t>
            </a:r>
            <a:r>
              <a:rPr dirty="0" sz="800">
                <a:latin typeface="Arial"/>
                <a:cs typeface="Arial"/>
              </a:rPr>
              <a:t>for SAP or SAP affiliate company </a:t>
            </a:r>
            <a:r>
              <a:rPr dirty="0" sz="800" spc="-5">
                <a:latin typeface="Arial"/>
                <a:cs typeface="Arial"/>
              </a:rPr>
              <a:t>products </a:t>
            </a:r>
            <a:r>
              <a:rPr dirty="0" sz="800">
                <a:latin typeface="Arial"/>
                <a:cs typeface="Arial"/>
              </a:rPr>
              <a:t>and </a:t>
            </a:r>
            <a:r>
              <a:rPr dirty="0" sz="800" spc="-5">
                <a:latin typeface="Arial"/>
                <a:cs typeface="Arial"/>
              </a:rPr>
              <a:t>services are </a:t>
            </a:r>
            <a:r>
              <a:rPr dirty="0" sz="800">
                <a:latin typeface="Arial"/>
                <a:cs typeface="Arial"/>
              </a:rPr>
              <a:t>those that </a:t>
            </a:r>
            <a:r>
              <a:rPr dirty="0" sz="800" spc="-5">
                <a:latin typeface="Arial"/>
                <a:cs typeface="Arial"/>
              </a:rPr>
              <a:t>are </a:t>
            </a:r>
            <a:r>
              <a:rPr dirty="0" sz="800">
                <a:latin typeface="Arial"/>
                <a:cs typeface="Arial"/>
              </a:rPr>
              <a:t>set forth in the </a:t>
            </a:r>
            <a:r>
              <a:rPr dirty="0" sz="800" spc="-5">
                <a:latin typeface="Arial"/>
                <a:cs typeface="Arial"/>
              </a:rPr>
              <a:t>express </a:t>
            </a:r>
            <a:r>
              <a:rPr dirty="0" sz="800">
                <a:latin typeface="Arial"/>
                <a:cs typeface="Arial"/>
              </a:rPr>
              <a:t>warranty  statements accompanying such </a:t>
            </a:r>
            <a:r>
              <a:rPr dirty="0" sz="800" spc="-5">
                <a:latin typeface="Arial"/>
                <a:cs typeface="Arial"/>
              </a:rPr>
              <a:t>products and services, </a:t>
            </a:r>
            <a:r>
              <a:rPr dirty="0" sz="800">
                <a:latin typeface="Arial"/>
                <a:cs typeface="Arial"/>
              </a:rPr>
              <a:t>if </a:t>
            </a:r>
            <a:r>
              <a:rPr dirty="0" sz="800" spc="-5">
                <a:latin typeface="Arial"/>
                <a:cs typeface="Arial"/>
              </a:rPr>
              <a:t>any. Nothing herein should be construed as </a:t>
            </a:r>
            <a:r>
              <a:rPr dirty="0" sz="800">
                <a:latin typeface="Arial"/>
                <a:cs typeface="Arial"/>
              </a:rPr>
              <a:t>constituting </a:t>
            </a:r>
            <a:r>
              <a:rPr dirty="0" sz="800" spc="-5">
                <a:latin typeface="Arial"/>
                <a:cs typeface="Arial"/>
              </a:rPr>
              <a:t>an additional  warranty.</a:t>
            </a:r>
            <a:endParaRPr sz="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dirty="0" sz="800">
                <a:latin typeface="Arial"/>
                <a:cs typeface="Arial"/>
              </a:rPr>
              <a:t>In </a:t>
            </a:r>
            <a:r>
              <a:rPr dirty="0" sz="800" spc="-5">
                <a:latin typeface="Arial"/>
                <a:cs typeface="Arial"/>
              </a:rPr>
              <a:t>particular, </a:t>
            </a:r>
            <a:r>
              <a:rPr dirty="0" sz="800">
                <a:latin typeface="Arial"/>
                <a:cs typeface="Arial"/>
              </a:rPr>
              <a:t>SAP SE </a:t>
            </a:r>
            <a:r>
              <a:rPr dirty="0" sz="800" spc="-5">
                <a:latin typeface="Arial"/>
                <a:cs typeface="Arial"/>
              </a:rPr>
              <a:t>or </a:t>
            </a:r>
            <a:r>
              <a:rPr dirty="0" sz="800">
                <a:latin typeface="Arial"/>
                <a:cs typeface="Arial"/>
              </a:rPr>
              <a:t>its affiliated companies </a:t>
            </a:r>
            <a:r>
              <a:rPr dirty="0" sz="800" spc="-5">
                <a:latin typeface="Arial"/>
                <a:cs typeface="Arial"/>
              </a:rPr>
              <a:t>have no obligation </a:t>
            </a:r>
            <a:r>
              <a:rPr dirty="0" sz="800">
                <a:latin typeface="Arial"/>
                <a:cs typeface="Arial"/>
              </a:rPr>
              <a:t>to </a:t>
            </a:r>
            <a:r>
              <a:rPr dirty="0" sz="800" spc="-5">
                <a:latin typeface="Arial"/>
                <a:cs typeface="Arial"/>
              </a:rPr>
              <a:t>pursue any course of </a:t>
            </a:r>
            <a:r>
              <a:rPr dirty="0" sz="800">
                <a:latin typeface="Arial"/>
                <a:cs typeface="Arial"/>
              </a:rPr>
              <a:t>business </a:t>
            </a:r>
            <a:r>
              <a:rPr dirty="0" sz="800" spc="-5">
                <a:latin typeface="Arial"/>
                <a:cs typeface="Arial"/>
              </a:rPr>
              <a:t>outlined </a:t>
            </a:r>
            <a:r>
              <a:rPr dirty="0" sz="800">
                <a:latin typeface="Arial"/>
                <a:cs typeface="Arial"/>
              </a:rPr>
              <a:t>in this </a:t>
            </a:r>
            <a:r>
              <a:rPr dirty="0" sz="800" spc="5">
                <a:latin typeface="Arial"/>
                <a:cs typeface="Arial"/>
              </a:rPr>
              <a:t>document </a:t>
            </a:r>
            <a:r>
              <a:rPr dirty="0" sz="800" spc="-5">
                <a:latin typeface="Arial"/>
                <a:cs typeface="Arial"/>
              </a:rPr>
              <a:t>or  any related presentation, or </a:t>
            </a:r>
            <a:r>
              <a:rPr dirty="0" sz="800">
                <a:latin typeface="Arial"/>
                <a:cs typeface="Arial"/>
              </a:rPr>
              <a:t>to </a:t>
            </a:r>
            <a:r>
              <a:rPr dirty="0" sz="800" spc="-5">
                <a:latin typeface="Arial"/>
                <a:cs typeface="Arial"/>
              </a:rPr>
              <a:t>develop or release any </a:t>
            </a:r>
            <a:r>
              <a:rPr dirty="0" sz="800">
                <a:latin typeface="Arial"/>
                <a:cs typeface="Arial"/>
              </a:rPr>
              <a:t>functionality mentioned </a:t>
            </a:r>
            <a:r>
              <a:rPr dirty="0" sz="800" spc="-5">
                <a:latin typeface="Arial"/>
                <a:cs typeface="Arial"/>
              </a:rPr>
              <a:t>therein. </a:t>
            </a:r>
            <a:r>
              <a:rPr dirty="0" sz="800">
                <a:latin typeface="Arial"/>
                <a:cs typeface="Arial"/>
              </a:rPr>
              <a:t>This document, </a:t>
            </a:r>
            <a:r>
              <a:rPr dirty="0" sz="800" spc="-5">
                <a:latin typeface="Arial"/>
                <a:cs typeface="Arial"/>
              </a:rPr>
              <a:t>or any related </a:t>
            </a:r>
            <a:r>
              <a:rPr dirty="0" sz="800">
                <a:latin typeface="Arial"/>
                <a:cs typeface="Arial"/>
              </a:rPr>
              <a:t>presentation,  </a:t>
            </a:r>
            <a:r>
              <a:rPr dirty="0" sz="800" spc="-5">
                <a:latin typeface="Arial"/>
                <a:cs typeface="Arial"/>
              </a:rPr>
              <a:t>and </a:t>
            </a:r>
            <a:r>
              <a:rPr dirty="0" sz="800">
                <a:latin typeface="Arial"/>
                <a:cs typeface="Arial"/>
              </a:rPr>
              <a:t>SAP SE’s </a:t>
            </a:r>
            <a:r>
              <a:rPr dirty="0" sz="800" spc="-5">
                <a:latin typeface="Arial"/>
                <a:cs typeface="Arial"/>
              </a:rPr>
              <a:t>or </a:t>
            </a:r>
            <a:r>
              <a:rPr dirty="0" sz="800">
                <a:latin typeface="Arial"/>
                <a:cs typeface="Arial"/>
              </a:rPr>
              <a:t>its affiliated companies’ </a:t>
            </a:r>
            <a:r>
              <a:rPr dirty="0" sz="800" spc="-5">
                <a:latin typeface="Arial"/>
                <a:cs typeface="Arial"/>
              </a:rPr>
              <a:t>strategy and </a:t>
            </a:r>
            <a:r>
              <a:rPr dirty="0" sz="800">
                <a:latin typeface="Arial"/>
                <a:cs typeface="Arial"/>
              </a:rPr>
              <a:t>possible </a:t>
            </a:r>
            <a:r>
              <a:rPr dirty="0" sz="800" spc="-5">
                <a:latin typeface="Arial"/>
                <a:cs typeface="Arial"/>
              </a:rPr>
              <a:t>future developments, products, and/or </a:t>
            </a:r>
            <a:r>
              <a:rPr dirty="0" sz="800">
                <a:latin typeface="Arial"/>
                <a:cs typeface="Arial"/>
              </a:rPr>
              <a:t>platforms, </a:t>
            </a:r>
            <a:r>
              <a:rPr dirty="0" sz="800" spc="-5">
                <a:latin typeface="Arial"/>
                <a:cs typeface="Arial"/>
              </a:rPr>
              <a:t>directions, and  </a:t>
            </a:r>
            <a:r>
              <a:rPr dirty="0" sz="800">
                <a:latin typeface="Arial"/>
                <a:cs typeface="Arial"/>
              </a:rPr>
              <a:t>functionality </a:t>
            </a:r>
            <a:r>
              <a:rPr dirty="0" sz="800" spc="-5">
                <a:latin typeface="Arial"/>
                <a:cs typeface="Arial"/>
              </a:rPr>
              <a:t>are all </a:t>
            </a:r>
            <a:r>
              <a:rPr dirty="0" sz="800">
                <a:latin typeface="Arial"/>
                <a:cs typeface="Arial"/>
              </a:rPr>
              <a:t>subject to </a:t>
            </a:r>
            <a:r>
              <a:rPr dirty="0" sz="800" spc="-5">
                <a:latin typeface="Arial"/>
                <a:cs typeface="Arial"/>
              </a:rPr>
              <a:t>change and </a:t>
            </a:r>
            <a:r>
              <a:rPr dirty="0" sz="800">
                <a:latin typeface="Arial"/>
                <a:cs typeface="Arial"/>
              </a:rPr>
              <a:t>may </a:t>
            </a:r>
            <a:r>
              <a:rPr dirty="0" sz="800" spc="-5">
                <a:latin typeface="Arial"/>
                <a:cs typeface="Arial"/>
              </a:rPr>
              <a:t>be changed by </a:t>
            </a:r>
            <a:r>
              <a:rPr dirty="0" sz="800">
                <a:latin typeface="Arial"/>
                <a:cs typeface="Arial"/>
              </a:rPr>
              <a:t>SAP SE </a:t>
            </a:r>
            <a:r>
              <a:rPr dirty="0" sz="800" spc="-5">
                <a:latin typeface="Arial"/>
                <a:cs typeface="Arial"/>
              </a:rPr>
              <a:t>or </a:t>
            </a:r>
            <a:r>
              <a:rPr dirty="0" sz="800">
                <a:latin typeface="Arial"/>
                <a:cs typeface="Arial"/>
              </a:rPr>
              <a:t>its affiliated companies </a:t>
            </a:r>
            <a:r>
              <a:rPr dirty="0" sz="800" spc="-5">
                <a:latin typeface="Arial"/>
                <a:cs typeface="Arial"/>
              </a:rPr>
              <a:t>at any </a:t>
            </a:r>
            <a:r>
              <a:rPr dirty="0" sz="800" spc="5">
                <a:latin typeface="Arial"/>
                <a:cs typeface="Arial"/>
              </a:rPr>
              <a:t>time </a:t>
            </a:r>
            <a:r>
              <a:rPr dirty="0" sz="800" spc="-5">
                <a:latin typeface="Arial"/>
                <a:cs typeface="Arial"/>
              </a:rPr>
              <a:t>for any reason  without </a:t>
            </a:r>
            <a:r>
              <a:rPr dirty="0" sz="800">
                <a:latin typeface="Arial"/>
                <a:cs typeface="Arial"/>
              </a:rPr>
              <a:t>notice. The information in this document is </a:t>
            </a:r>
            <a:r>
              <a:rPr dirty="0" sz="800" spc="-5">
                <a:latin typeface="Arial"/>
                <a:cs typeface="Arial"/>
              </a:rPr>
              <a:t>not </a:t>
            </a:r>
            <a:r>
              <a:rPr dirty="0" sz="800">
                <a:latin typeface="Arial"/>
                <a:cs typeface="Arial"/>
              </a:rPr>
              <a:t>a commitment, promise, </a:t>
            </a:r>
            <a:r>
              <a:rPr dirty="0" sz="800" spc="-5">
                <a:latin typeface="Arial"/>
                <a:cs typeface="Arial"/>
              </a:rPr>
              <a:t>or legal obligation </a:t>
            </a:r>
            <a:r>
              <a:rPr dirty="0" sz="800">
                <a:latin typeface="Arial"/>
                <a:cs typeface="Arial"/>
              </a:rPr>
              <a:t>to </a:t>
            </a:r>
            <a:r>
              <a:rPr dirty="0" sz="800" spc="-5">
                <a:latin typeface="Arial"/>
                <a:cs typeface="Arial"/>
              </a:rPr>
              <a:t>deliver any </a:t>
            </a:r>
            <a:r>
              <a:rPr dirty="0" sz="800">
                <a:latin typeface="Arial"/>
                <a:cs typeface="Arial"/>
              </a:rPr>
              <a:t>material, </a:t>
            </a:r>
            <a:r>
              <a:rPr dirty="0" sz="800" spc="5">
                <a:latin typeface="Arial"/>
                <a:cs typeface="Arial"/>
              </a:rPr>
              <a:t>code, </a:t>
            </a:r>
            <a:r>
              <a:rPr dirty="0" sz="800" spc="-5">
                <a:latin typeface="Arial"/>
                <a:cs typeface="Arial"/>
              </a:rPr>
              <a:t>or  functionality. </a:t>
            </a:r>
            <a:r>
              <a:rPr dirty="0" sz="800">
                <a:latin typeface="Arial"/>
                <a:cs typeface="Arial"/>
              </a:rPr>
              <a:t>All </a:t>
            </a:r>
            <a:r>
              <a:rPr dirty="0" sz="800" spc="-5">
                <a:latin typeface="Arial"/>
                <a:cs typeface="Arial"/>
              </a:rPr>
              <a:t>forward-looking </a:t>
            </a:r>
            <a:r>
              <a:rPr dirty="0" sz="800">
                <a:latin typeface="Arial"/>
                <a:cs typeface="Arial"/>
              </a:rPr>
              <a:t>statements </a:t>
            </a:r>
            <a:r>
              <a:rPr dirty="0" sz="800" spc="-5">
                <a:latin typeface="Arial"/>
                <a:cs typeface="Arial"/>
              </a:rPr>
              <a:t>are </a:t>
            </a:r>
            <a:r>
              <a:rPr dirty="0" sz="800">
                <a:latin typeface="Arial"/>
                <a:cs typeface="Arial"/>
              </a:rPr>
              <a:t>subject to </a:t>
            </a:r>
            <a:r>
              <a:rPr dirty="0" sz="800" spc="-5">
                <a:latin typeface="Arial"/>
                <a:cs typeface="Arial"/>
              </a:rPr>
              <a:t>various </a:t>
            </a:r>
            <a:r>
              <a:rPr dirty="0" sz="800">
                <a:latin typeface="Arial"/>
                <a:cs typeface="Arial"/>
              </a:rPr>
              <a:t>risks </a:t>
            </a:r>
            <a:r>
              <a:rPr dirty="0" sz="800" spc="-5">
                <a:latin typeface="Arial"/>
                <a:cs typeface="Arial"/>
              </a:rPr>
              <a:t>and uncertainties that could </a:t>
            </a:r>
            <a:r>
              <a:rPr dirty="0" sz="800">
                <a:latin typeface="Arial"/>
                <a:cs typeface="Arial"/>
              </a:rPr>
              <a:t>cause </a:t>
            </a:r>
            <a:r>
              <a:rPr dirty="0" sz="800" spc="-5">
                <a:latin typeface="Arial"/>
                <a:cs typeface="Arial"/>
              </a:rPr>
              <a:t>actual results </a:t>
            </a:r>
            <a:r>
              <a:rPr dirty="0" sz="800">
                <a:latin typeface="Arial"/>
                <a:cs typeface="Arial"/>
              </a:rPr>
              <a:t>to </a:t>
            </a:r>
            <a:r>
              <a:rPr dirty="0" sz="800" spc="-5">
                <a:latin typeface="Arial"/>
                <a:cs typeface="Arial"/>
              </a:rPr>
              <a:t>differ  </a:t>
            </a:r>
            <a:r>
              <a:rPr dirty="0" sz="800">
                <a:latin typeface="Arial"/>
                <a:cs typeface="Arial"/>
              </a:rPr>
              <a:t>materially </a:t>
            </a:r>
            <a:r>
              <a:rPr dirty="0" sz="800" spc="-5">
                <a:latin typeface="Arial"/>
                <a:cs typeface="Arial"/>
              </a:rPr>
              <a:t>from expectations. Readers are cautioned not </a:t>
            </a:r>
            <a:r>
              <a:rPr dirty="0" sz="800">
                <a:latin typeface="Arial"/>
                <a:cs typeface="Arial"/>
              </a:rPr>
              <a:t>to place </a:t>
            </a:r>
            <a:r>
              <a:rPr dirty="0" sz="800" spc="-5">
                <a:latin typeface="Arial"/>
                <a:cs typeface="Arial"/>
              </a:rPr>
              <a:t>undue reliance on these </a:t>
            </a:r>
            <a:r>
              <a:rPr dirty="0" sz="800">
                <a:latin typeface="Arial"/>
                <a:cs typeface="Arial"/>
              </a:rPr>
              <a:t>forward-looking statements, </a:t>
            </a:r>
            <a:r>
              <a:rPr dirty="0" sz="800" spc="-5">
                <a:latin typeface="Arial"/>
                <a:cs typeface="Arial"/>
              </a:rPr>
              <a:t>and they  should not be relied upon </a:t>
            </a:r>
            <a:r>
              <a:rPr dirty="0" sz="800">
                <a:latin typeface="Arial"/>
                <a:cs typeface="Arial"/>
              </a:rPr>
              <a:t>in making </a:t>
            </a:r>
            <a:r>
              <a:rPr dirty="0" sz="800" spc="-5">
                <a:latin typeface="Arial"/>
                <a:cs typeface="Arial"/>
              </a:rPr>
              <a:t>purchasing</a:t>
            </a:r>
            <a:r>
              <a:rPr dirty="0" sz="800" spc="6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decisions.</a:t>
            </a:r>
            <a:endParaRPr sz="800">
              <a:latin typeface="Arial"/>
              <a:cs typeface="Arial"/>
            </a:endParaRPr>
          </a:p>
          <a:p>
            <a:pPr algn="just" marL="12700" marR="349250">
              <a:lnSpc>
                <a:spcPct val="100000"/>
              </a:lnSpc>
              <a:spcBef>
                <a:spcPts val="600"/>
              </a:spcBef>
            </a:pPr>
            <a:r>
              <a:rPr dirty="0" sz="800">
                <a:latin typeface="Arial"/>
                <a:cs typeface="Arial"/>
              </a:rPr>
              <a:t>SAP and </a:t>
            </a:r>
            <a:r>
              <a:rPr dirty="0" sz="800" spc="-5">
                <a:latin typeface="Arial"/>
                <a:cs typeface="Arial"/>
              </a:rPr>
              <a:t>other </a:t>
            </a:r>
            <a:r>
              <a:rPr dirty="0" sz="800">
                <a:latin typeface="Arial"/>
                <a:cs typeface="Arial"/>
              </a:rPr>
              <a:t>SAP </a:t>
            </a:r>
            <a:r>
              <a:rPr dirty="0" sz="800" spc="-5">
                <a:latin typeface="Arial"/>
                <a:cs typeface="Arial"/>
              </a:rPr>
              <a:t>products </a:t>
            </a:r>
            <a:r>
              <a:rPr dirty="0" sz="800">
                <a:latin typeface="Arial"/>
                <a:cs typeface="Arial"/>
              </a:rPr>
              <a:t>and </a:t>
            </a:r>
            <a:r>
              <a:rPr dirty="0" sz="800" spc="-5">
                <a:latin typeface="Arial"/>
                <a:cs typeface="Arial"/>
              </a:rPr>
              <a:t>services </a:t>
            </a:r>
            <a:r>
              <a:rPr dirty="0" sz="800">
                <a:latin typeface="Arial"/>
                <a:cs typeface="Arial"/>
              </a:rPr>
              <a:t>mentioned </a:t>
            </a:r>
            <a:r>
              <a:rPr dirty="0" sz="800" spc="-5">
                <a:latin typeface="Arial"/>
                <a:cs typeface="Arial"/>
              </a:rPr>
              <a:t>herein </a:t>
            </a:r>
            <a:r>
              <a:rPr dirty="0" sz="800">
                <a:latin typeface="Arial"/>
                <a:cs typeface="Arial"/>
              </a:rPr>
              <a:t>as </a:t>
            </a:r>
            <a:r>
              <a:rPr dirty="0" sz="800" spc="-5">
                <a:latin typeface="Arial"/>
                <a:cs typeface="Arial"/>
              </a:rPr>
              <a:t>well </a:t>
            </a:r>
            <a:r>
              <a:rPr dirty="0" sz="800">
                <a:latin typeface="Arial"/>
                <a:cs typeface="Arial"/>
              </a:rPr>
              <a:t>as their </a:t>
            </a:r>
            <a:r>
              <a:rPr dirty="0" sz="800" spc="-5">
                <a:latin typeface="Arial"/>
                <a:cs typeface="Arial"/>
              </a:rPr>
              <a:t>respective </a:t>
            </a:r>
            <a:r>
              <a:rPr dirty="0" sz="800">
                <a:latin typeface="Arial"/>
                <a:cs typeface="Arial"/>
              </a:rPr>
              <a:t>logos </a:t>
            </a:r>
            <a:r>
              <a:rPr dirty="0" sz="800" spc="-5">
                <a:latin typeface="Arial"/>
                <a:cs typeface="Arial"/>
              </a:rPr>
              <a:t>are </a:t>
            </a:r>
            <a:r>
              <a:rPr dirty="0" sz="800">
                <a:latin typeface="Arial"/>
                <a:cs typeface="Arial"/>
              </a:rPr>
              <a:t>trademarks or </a:t>
            </a:r>
            <a:r>
              <a:rPr dirty="0" sz="800" spc="-5">
                <a:latin typeface="Arial"/>
                <a:cs typeface="Arial"/>
              </a:rPr>
              <a:t>registered  </a:t>
            </a:r>
            <a:r>
              <a:rPr dirty="0" sz="800">
                <a:latin typeface="Arial"/>
                <a:cs typeface="Arial"/>
              </a:rPr>
              <a:t>trademarks </a:t>
            </a:r>
            <a:r>
              <a:rPr dirty="0" sz="800" spc="-5">
                <a:latin typeface="Arial"/>
                <a:cs typeface="Arial"/>
              </a:rPr>
              <a:t>of </a:t>
            </a:r>
            <a:r>
              <a:rPr dirty="0" sz="800">
                <a:latin typeface="Arial"/>
                <a:cs typeface="Arial"/>
              </a:rPr>
              <a:t>SAP SE </a:t>
            </a:r>
            <a:r>
              <a:rPr dirty="0" sz="800" spc="-5">
                <a:latin typeface="Arial"/>
                <a:cs typeface="Arial"/>
              </a:rPr>
              <a:t>(or an </a:t>
            </a:r>
            <a:r>
              <a:rPr dirty="0" sz="800">
                <a:latin typeface="Arial"/>
                <a:cs typeface="Arial"/>
              </a:rPr>
              <a:t>SAP affiliate </a:t>
            </a:r>
            <a:r>
              <a:rPr dirty="0" sz="800" spc="-5">
                <a:latin typeface="Arial"/>
                <a:cs typeface="Arial"/>
              </a:rPr>
              <a:t>company) </a:t>
            </a:r>
            <a:r>
              <a:rPr dirty="0" sz="800">
                <a:latin typeface="Arial"/>
                <a:cs typeface="Arial"/>
              </a:rPr>
              <a:t>in Germany </a:t>
            </a:r>
            <a:r>
              <a:rPr dirty="0" sz="800" spc="-5">
                <a:latin typeface="Arial"/>
                <a:cs typeface="Arial"/>
              </a:rPr>
              <a:t>and other countries. </a:t>
            </a:r>
            <a:r>
              <a:rPr dirty="0" sz="800">
                <a:latin typeface="Arial"/>
                <a:cs typeface="Arial"/>
              </a:rPr>
              <a:t>All </a:t>
            </a:r>
            <a:r>
              <a:rPr dirty="0" sz="800" spc="-5">
                <a:latin typeface="Arial"/>
                <a:cs typeface="Arial"/>
              </a:rPr>
              <a:t>other product and service </a:t>
            </a:r>
            <a:r>
              <a:rPr dirty="0" sz="800">
                <a:latin typeface="Arial"/>
                <a:cs typeface="Arial"/>
              </a:rPr>
              <a:t>names  mentioned </a:t>
            </a:r>
            <a:r>
              <a:rPr dirty="0" sz="800" spc="-5">
                <a:latin typeface="Arial"/>
                <a:cs typeface="Arial"/>
              </a:rPr>
              <a:t>are </a:t>
            </a:r>
            <a:r>
              <a:rPr dirty="0" sz="800">
                <a:latin typeface="Arial"/>
                <a:cs typeface="Arial"/>
              </a:rPr>
              <a:t>the trademarks </a:t>
            </a:r>
            <a:r>
              <a:rPr dirty="0" sz="800" spc="-5">
                <a:latin typeface="Arial"/>
                <a:cs typeface="Arial"/>
              </a:rPr>
              <a:t>of their respective</a:t>
            </a:r>
            <a:r>
              <a:rPr dirty="0" sz="800" spc="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companies.</a:t>
            </a:r>
            <a:endParaRPr sz="8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600"/>
              </a:spcBef>
            </a:pPr>
            <a:r>
              <a:rPr dirty="0" sz="800">
                <a:latin typeface="Arial"/>
                <a:cs typeface="Arial"/>
              </a:rPr>
              <a:t>See </a:t>
            </a:r>
            <a:r>
              <a:rPr dirty="0" u="sng" sz="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www.sap.com/corporate-en/legal/copyright/index.epx</a:t>
            </a:r>
            <a:r>
              <a:rPr dirty="0" sz="800" spc="-5">
                <a:solidFill>
                  <a:srgbClr val="008FD2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800" spc="-5">
                <a:latin typeface="Arial"/>
                <a:cs typeface="Arial"/>
              </a:rPr>
              <a:t>for additional trademark </a:t>
            </a:r>
            <a:r>
              <a:rPr dirty="0" sz="800">
                <a:latin typeface="Arial"/>
                <a:cs typeface="Arial"/>
              </a:rPr>
              <a:t>information </a:t>
            </a:r>
            <a:r>
              <a:rPr dirty="0" sz="800" spc="-5">
                <a:latin typeface="Arial"/>
                <a:cs typeface="Arial"/>
              </a:rPr>
              <a:t>and</a:t>
            </a:r>
            <a:r>
              <a:rPr dirty="0" sz="800" spc="12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notices.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524" y="2446401"/>
            <a:ext cx="173482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 b="1">
                <a:solidFill>
                  <a:srgbClr val="EFAB00"/>
                </a:solidFill>
                <a:latin typeface="Arial"/>
                <a:cs typeface="Arial"/>
                <a:hlinkClick r:id="rId3"/>
              </a:rPr>
              <a:t>www.sap.com</a:t>
            </a:r>
            <a:r>
              <a:rPr dirty="0" sz="1100" spc="-5" b="1">
                <a:latin typeface="Arial"/>
                <a:cs typeface="Arial"/>
                <a:hlinkClick r:id="rId3"/>
              </a:rPr>
              <a:t>/contactsap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62072" y="1749551"/>
            <a:ext cx="364236" cy="362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73807" y="1749551"/>
            <a:ext cx="361188" cy="362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84020" y="1749551"/>
            <a:ext cx="362712" cy="362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94232" y="1749551"/>
            <a:ext cx="362712" cy="362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4444" y="1749551"/>
            <a:ext cx="362712" cy="362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90524" y="1445768"/>
            <a:ext cx="108204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"/>
                <a:cs typeface="Arial"/>
              </a:rPr>
              <a:t>Follow all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SAP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948671" y="6217920"/>
            <a:ext cx="1964435" cy="3550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036" y="6201155"/>
            <a:ext cx="1306068" cy="376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948671" y="6217920"/>
            <a:ext cx="1964435" cy="355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75336" y="3660920"/>
            <a:ext cx="8567420" cy="106426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2800" spc="-15">
                <a:latin typeface="Arial"/>
                <a:cs typeface="Arial"/>
              </a:rPr>
              <a:t>Week </a:t>
            </a:r>
            <a:r>
              <a:rPr dirty="0" sz="2800" spc="-5">
                <a:latin typeface="Arial"/>
                <a:cs typeface="Arial"/>
              </a:rPr>
              <a:t>2: </a:t>
            </a:r>
            <a:r>
              <a:rPr dirty="0" sz="2800" spc="-70">
                <a:latin typeface="Arial"/>
                <a:cs typeface="Arial"/>
              </a:rPr>
              <a:t>Your </a:t>
            </a:r>
            <a:r>
              <a:rPr dirty="0" sz="2800" spc="-5">
                <a:latin typeface="Arial"/>
                <a:cs typeface="Arial"/>
              </a:rPr>
              <a:t>First Cloud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 spc="-5">
                <a:latin typeface="Arial"/>
                <a:cs typeface="Arial"/>
              </a:rPr>
              <a:t>Application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3600" b="1">
                <a:solidFill>
                  <a:srgbClr val="EFAB00"/>
                </a:solidFill>
                <a:latin typeface="Arial"/>
                <a:cs typeface="Arial"/>
              </a:rPr>
              <a:t>Unit </a:t>
            </a:r>
            <a:r>
              <a:rPr dirty="0" sz="3600" spc="-5" b="1">
                <a:solidFill>
                  <a:srgbClr val="EFAB00"/>
                </a:solidFill>
                <a:latin typeface="Arial"/>
                <a:cs typeface="Arial"/>
              </a:rPr>
              <a:t>3: Building a </a:t>
            </a:r>
            <a:r>
              <a:rPr dirty="0" sz="3600" b="1">
                <a:solidFill>
                  <a:srgbClr val="EFAB00"/>
                </a:solidFill>
                <a:latin typeface="Arial"/>
                <a:cs typeface="Arial"/>
              </a:rPr>
              <a:t>Small UI5</a:t>
            </a:r>
            <a:r>
              <a:rPr dirty="0" sz="3600" spc="-14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EFAB00"/>
                </a:solidFill>
                <a:latin typeface="Arial"/>
                <a:cs typeface="Arial"/>
              </a:rPr>
              <a:t>Application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5048" cy="343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39214" y="1627377"/>
            <a:ext cx="10112375" cy="4382135"/>
            <a:chOff x="1839214" y="1627377"/>
            <a:chExt cx="10112375" cy="4382135"/>
          </a:xfrm>
        </p:grpSpPr>
        <p:sp>
          <p:nvSpPr>
            <p:cNvPr id="3" name="object 3"/>
            <p:cNvSpPr/>
            <p:nvPr/>
          </p:nvSpPr>
          <p:spPr>
            <a:xfrm>
              <a:off x="2325624" y="1659635"/>
              <a:ext cx="7655052" cy="42336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25624" y="1636776"/>
              <a:ext cx="7676388" cy="43662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322576" y="1633727"/>
              <a:ext cx="7682865" cy="4372610"/>
            </a:xfrm>
            <a:custGeom>
              <a:avLst/>
              <a:gdLst/>
              <a:ahLst/>
              <a:cxnLst/>
              <a:rect l="l" t="t" r="r" b="b"/>
              <a:pathLst>
                <a:path w="7682865" h="4372610">
                  <a:moveTo>
                    <a:pt x="0" y="4372356"/>
                  </a:moveTo>
                  <a:lnTo>
                    <a:pt x="7682483" y="4372356"/>
                  </a:lnTo>
                  <a:lnTo>
                    <a:pt x="7682483" y="0"/>
                  </a:lnTo>
                  <a:lnTo>
                    <a:pt x="0" y="0"/>
                  </a:lnTo>
                  <a:lnTo>
                    <a:pt x="0" y="4372356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49374" y="2465069"/>
              <a:ext cx="2494280" cy="3436620"/>
            </a:xfrm>
            <a:custGeom>
              <a:avLst/>
              <a:gdLst/>
              <a:ahLst/>
              <a:cxnLst/>
              <a:rect l="l" t="t" r="r" b="b"/>
              <a:pathLst>
                <a:path w="2494279" h="3436620">
                  <a:moveTo>
                    <a:pt x="2494026" y="0"/>
                  </a:moveTo>
                  <a:lnTo>
                    <a:pt x="1407033" y="0"/>
                  </a:lnTo>
                  <a:lnTo>
                    <a:pt x="1407033" y="1830704"/>
                  </a:lnTo>
                  <a:lnTo>
                    <a:pt x="320039" y="1830704"/>
                  </a:lnTo>
                </a:path>
                <a:path w="2494279" h="3436620">
                  <a:moveTo>
                    <a:pt x="2320290" y="1993391"/>
                  </a:moveTo>
                  <a:lnTo>
                    <a:pt x="1669034" y="1993391"/>
                  </a:lnTo>
                  <a:lnTo>
                    <a:pt x="1669034" y="3436124"/>
                  </a:lnTo>
                  <a:lnTo>
                    <a:pt x="0" y="3436124"/>
                  </a:lnTo>
                </a:path>
              </a:pathLst>
            </a:custGeom>
            <a:ln w="19812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827514" y="1777745"/>
              <a:ext cx="306705" cy="988694"/>
            </a:xfrm>
            <a:custGeom>
              <a:avLst/>
              <a:gdLst/>
              <a:ahLst/>
              <a:cxnLst/>
              <a:rect l="l" t="t" r="r" b="b"/>
              <a:pathLst>
                <a:path w="306704" h="988694">
                  <a:moveTo>
                    <a:pt x="0" y="0"/>
                  </a:moveTo>
                  <a:lnTo>
                    <a:pt x="0" y="988440"/>
                  </a:lnTo>
                  <a:lnTo>
                    <a:pt x="306704" y="988440"/>
                  </a:lnTo>
                </a:path>
              </a:pathLst>
            </a:custGeom>
            <a:ln w="19812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152638" y="3990594"/>
              <a:ext cx="1982470" cy="0"/>
            </a:xfrm>
            <a:custGeom>
              <a:avLst/>
              <a:gdLst/>
              <a:ahLst/>
              <a:cxnLst/>
              <a:rect l="l" t="t" r="r" b="b"/>
              <a:pathLst>
                <a:path w="1982470" h="0">
                  <a:moveTo>
                    <a:pt x="0" y="0"/>
                  </a:moveTo>
                  <a:lnTo>
                    <a:pt x="1982215" y="0"/>
                  </a:lnTo>
                </a:path>
              </a:pathLst>
            </a:custGeom>
            <a:ln w="19812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320290" y="1637537"/>
              <a:ext cx="7702550" cy="2971800"/>
            </a:xfrm>
            <a:custGeom>
              <a:avLst/>
              <a:gdLst/>
              <a:ahLst/>
              <a:cxnLst/>
              <a:rect l="l" t="t" r="r" b="b"/>
              <a:pathLst>
                <a:path w="7702550" h="2971800">
                  <a:moveTo>
                    <a:pt x="0" y="1104900"/>
                  </a:moveTo>
                  <a:lnTo>
                    <a:pt x="192024" y="1104900"/>
                  </a:lnTo>
                  <a:lnTo>
                    <a:pt x="192024" y="140208"/>
                  </a:lnTo>
                  <a:lnTo>
                    <a:pt x="0" y="140208"/>
                  </a:lnTo>
                  <a:lnTo>
                    <a:pt x="0" y="1104900"/>
                  </a:lnTo>
                  <a:close/>
                </a:path>
                <a:path w="7702550" h="2971800">
                  <a:moveTo>
                    <a:pt x="6542532" y="132587"/>
                  </a:moveTo>
                  <a:lnTo>
                    <a:pt x="7702296" y="132587"/>
                  </a:lnTo>
                  <a:lnTo>
                    <a:pt x="7702296" y="0"/>
                  </a:lnTo>
                  <a:lnTo>
                    <a:pt x="6542532" y="0"/>
                  </a:lnTo>
                  <a:lnTo>
                    <a:pt x="6542532" y="132587"/>
                  </a:lnTo>
                  <a:close/>
                </a:path>
                <a:path w="7702550" h="2971800">
                  <a:moveTo>
                    <a:pt x="4160520" y="2884932"/>
                  </a:moveTo>
                  <a:lnTo>
                    <a:pt x="5841492" y="2884932"/>
                  </a:lnTo>
                  <a:lnTo>
                    <a:pt x="5841492" y="527304"/>
                  </a:lnTo>
                  <a:lnTo>
                    <a:pt x="4160520" y="527304"/>
                  </a:lnTo>
                  <a:lnTo>
                    <a:pt x="4160520" y="2884932"/>
                  </a:lnTo>
                  <a:close/>
                </a:path>
                <a:path w="7702550" h="2971800">
                  <a:moveTo>
                    <a:pt x="1781556" y="1199388"/>
                  </a:moveTo>
                  <a:lnTo>
                    <a:pt x="4119372" y="1199388"/>
                  </a:lnTo>
                  <a:lnTo>
                    <a:pt x="4119372" y="498348"/>
                  </a:lnTo>
                  <a:lnTo>
                    <a:pt x="1781556" y="498348"/>
                  </a:lnTo>
                  <a:lnTo>
                    <a:pt x="1781556" y="1199388"/>
                  </a:lnTo>
                  <a:close/>
                </a:path>
                <a:path w="7702550" h="2971800">
                  <a:moveTo>
                    <a:pt x="1781556" y="2971800"/>
                  </a:moveTo>
                  <a:lnTo>
                    <a:pt x="4119372" y="2971800"/>
                  </a:lnTo>
                  <a:lnTo>
                    <a:pt x="4119372" y="1235964"/>
                  </a:lnTo>
                  <a:lnTo>
                    <a:pt x="1781556" y="1235964"/>
                  </a:lnTo>
                  <a:lnTo>
                    <a:pt x="1781556" y="2971800"/>
                  </a:lnTo>
                  <a:close/>
                </a:path>
              </a:pathLst>
            </a:custGeom>
            <a:ln w="19812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133076" y="3681983"/>
              <a:ext cx="1815464" cy="615950"/>
            </a:xfrm>
            <a:custGeom>
              <a:avLst/>
              <a:gdLst/>
              <a:ahLst/>
              <a:cxnLst/>
              <a:rect l="l" t="t" r="r" b="b"/>
              <a:pathLst>
                <a:path w="1815465" h="615950">
                  <a:moveTo>
                    <a:pt x="1744979" y="0"/>
                  </a:moveTo>
                  <a:lnTo>
                    <a:pt x="70103" y="0"/>
                  </a:lnTo>
                  <a:lnTo>
                    <a:pt x="42808" y="5506"/>
                  </a:lnTo>
                  <a:lnTo>
                    <a:pt x="20526" y="20526"/>
                  </a:lnTo>
                  <a:lnTo>
                    <a:pt x="5506" y="42808"/>
                  </a:lnTo>
                  <a:lnTo>
                    <a:pt x="0" y="70104"/>
                  </a:lnTo>
                  <a:lnTo>
                    <a:pt x="0" y="545592"/>
                  </a:lnTo>
                  <a:lnTo>
                    <a:pt x="5506" y="572887"/>
                  </a:lnTo>
                  <a:lnTo>
                    <a:pt x="20526" y="595169"/>
                  </a:lnTo>
                  <a:lnTo>
                    <a:pt x="42808" y="610189"/>
                  </a:lnTo>
                  <a:lnTo>
                    <a:pt x="70103" y="615696"/>
                  </a:lnTo>
                  <a:lnTo>
                    <a:pt x="1744979" y="615696"/>
                  </a:lnTo>
                  <a:lnTo>
                    <a:pt x="1772275" y="610189"/>
                  </a:lnTo>
                  <a:lnTo>
                    <a:pt x="1794557" y="595169"/>
                  </a:lnTo>
                  <a:lnTo>
                    <a:pt x="1809577" y="572887"/>
                  </a:lnTo>
                  <a:lnTo>
                    <a:pt x="1815083" y="545592"/>
                  </a:lnTo>
                  <a:lnTo>
                    <a:pt x="1815083" y="70104"/>
                  </a:lnTo>
                  <a:lnTo>
                    <a:pt x="1809577" y="42808"/>
                  </a:lnTo>
                  <a:lnTo>
                    <a:pt x="1794557" y="20526"/>
                  </a:lnTo>
                  <a:lnTo>
                    <a:pt x="1772275" y="5506"/>
                  </a:lnTo>
                  <a:lnTo>
                    <a:pt x="17449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133076" y="3681983"/>
              <a:ext cx="1815464" cy="615950"/>
            </a:xfrm>
            <a:custGeom>
              <a:avLst/>
              <a:gdLst/>
              <a:ahLst/>
              <a:cxnLst/>
              <a:rect l="l" t="t" r="r" b="b"/>
              <a:pathLst>
                <a:path w="1815465" h="615950">
                  <a:moveTo>
                    <a:pt x="0" y="70104"/>
                  </a:moveTo>
                  <a:lnTo>
                    <a:pt x="5506" y="42808"/>
                  </a:lnTo>
                  <a:lnTo>
                    <a:pt x="20526" y="20526"/>
                  </a:lnTo>
                  <a:lnTo>
                    <a:pt x="42808" y="5506"/>
                  </a:lnTo>
                  <a:lnTo>
                    <a:pt x="70103" y="0"/>
                  </a:lnTo>
                  <a:lnTo>
                    <a:pt x="1744979" y="0"/>
                  </a:lnTo>
                  <a:lnTo>
                    <a:pt x="1772275" y="5506"/>
                  </a:lnTo>
                  <a:lnTo>
                    <a:pt x="1794557" y="20526"/>
                  </a:lnTo>
                  <a:lnTo>
                    <a:pt x="1809577" y="42808"/>
                  </a:lnTo>
                  <a:lnTo>
                    <a:pt x="1815083" y="70104"/>
                  </a:lnTo>
                  <a:lnTo>
                    <a:pt x="1815083" y="545592"/>
                  </a:lnTo>
                  <a:lnTo>
                    <a:pt x="1809577" y="572887"/>
                  </a:lnTo>
                  <a:lnTo>
                    <a:pt x="1794557" y="595169"/>
                  </a:lnTo>
                  <a:lnTo>
                    <a:pt x="1772275" y="610189"/>
                  </a:lnTo>
                  <a:lnTo>
                    <a:pt x="1744979" y="615696"/>
                  </a:lnTo>
                  <a:lnTo>
                    <a:pt x="70103" y="615696"/>
                  </a:lnTo>
                  <a:lnTo>
                    <a:pt x="42808" y="610189"/>
                  </a:lnTo>
                  <a:lnTo>
                    <a:pt x="20526" y="595169"/>
                  </a:lnTo>
                  <a:lnTo>
                    <a:pt x="5506" y="572887"/>
                  </a:lnTo>
                  <a:lnTo>
                    <a:pt x="0" y="545592"/>
                  </a:lnTo>
                  <a:lnTo>
                    <a:pt x="0" y="70104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0232517" y="3757040"/>
            <a:ext cx="157480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Link to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external 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resources and</a:t>
            </a:r>
            <a:r>
              <a:rPr dirty="0" sz="1400" spc="-14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tools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129901" y="2054225"/>
            <a:ext cx="1821814" cy="1422400"/>
            <a:chOff x="10129901" y="2054225"/>
            <a:chExt cx="1821814" cy="1422400"/>
          </a:xfrm>
        </p:grpSpPr>
        <p:sp>
          <p:nvSpPr>
            <p:cNvPr id="14" name="object 14"/>
            <p:cNvSpPr/>
            <p:nvPr/>
          </p:nvSpPr>
          <p:spPr>
            <a:xfrm>
              <a:off x="10133076" y="2057400"/>
              <a:ext cx="1815464" cy="1416050"/>
            </a:xfrm>
            <a:custGeom>
              <a:avLst/>
              <a:gdLst/>
              <a:ahLst/>
              <a:cxnLst/>
              <a:rect l="l" t="t" r="r" b="b"/>
              <a:pathLst>
                <a:path w="1815465" h="1416050">
                  <a:moveTo>
                    <a:pt x="1725422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1326134"/>
                  </a:lnTo>
                  <a:lnTo>
                    <a:pt x="7044" y="1361039"/>
                  </a:lnTo>
                  <a:lnTo>
                    <a:pt x="26257" y="1389538"/>
                  </a:lnTo>
                  <a:lnTo>
                    <a:pt x="54756" y="1408751"/>
                  </a:lnTo>
                  <a:lnTo>
                    <a:pt x="89662" y="1415796"/>
                  </a:lnTo>
                  <a:lnTo>
                    <a:pt x="1725422" y="1415796"/>
                  </a:lnTo>
                  <a:lnTo>
                    <a:pt x="1760327" y="1408751"/>
                  </a:lnTo>
                  <a:lnTo>
                    <a:pt x="1788826" y="1389538"/>
                  </a:lnTo>
                  <a:lnTo>
                    <a:pt x="1808039" y="1361039"/>
                  </a:lnTo>
                  <a:lnTo>
                    <a:pt x="1815083" y="1326134"/>
                  </a:lnTo>
                  <a:lnTo>
                    <a:pt x="1815083" y="89662"/>
                  </a:lnTo>
                  <a:lnTo>
                    <a:pt x="1808039" y="54756"/>
                  </a:lnTo>
                  <a:lnTo>
                    <a:pt x="1788826" y="26257"/>
                  </a:lnTo>
                  <a:lnTo>
                    <a:pt x="1760327" y="7044"/>
                  </a:lnTo>
                  <a:lnTo>
                    <a:pt x="172542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133076" y="2057400"/>
              <a:ext cx="1815464" cy="1416050"/>
            </a:xfrm>
            <a:custGeom>
              <a:avLst/>
              <a:gdLst/>
              <a:ahLst/>
              <a:cxnLst/>
              <a:rect l="l" t="t" r="r" b="b"/>
              <a:pathLst>
                <a:path w="1815465" h="141605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1725422" y="0"/>
                  </a:lnTo>
                  <a:lnTo>
                    <a:pt x="1760327" y="7044"/>
                  </a:lnTo>
                  <a:lnTo>
                    <a:pt x="1788826" y="26257"/>
                  </a:lnTo>
                  <a:lnTo>
                    <a:pt x="1808039" y="54756"/>
                  </a:lnTo>
                  <a:lnTo>
                    <a:pt x="1815083" y="89662"/>
                  </a:lnTo>
                  <a:lnTo>
                    <a:pt x="1815083" y="1326134"/>
                  </a:lnTo>
                  <a:lnTo>
                    <a:pt x="1808039" y="1361039"/>
                  </a:lnTo>
                  <a:lnTo>
                    <a:pt x="1788826" y="1389538"/>
                  </a:lnTo>
                  <a:lnTo>
                    <a:pt x="1760327" y="1408751"/>
                  </a:lnTo>
                  <a:lnTo>
                    <a:pt x="1725422" y="1415796"/>
                  </a:lnTo>
                  <a:lnTo>
                    <a:pt x="89662" y="1415796"/>
                  </a:lnTo>
                  <a:lnTo>
                    <a:pt x="54756" y="1408751"/>
                  </a:lnTo>
                  <a:lnTo>
                    <a:pt x="26257" y="1389538"/>
                  </a:lnTo>
                  <a:lnTo>
                    <a:pt x="7044" y="1361039"/>
                  </a:lnTo>
                  <a:lnTo>
                    <a:pt x="0" y="1326134"/>
                  </a:lnTo>
                  <a:lnTo>
                    <a:pt x="0" y="89662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0238358" y="2099157"/>
            <a:ext cx="1177925" cy="128397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4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Notifications</a:t>
            </a:r>
            <a:endParaRPr sz="14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User</a:t>
            </a:r>
            <a:r>
              <a:rPr dirty="0" sz="1400" spc="-4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Name</a:t>
            </a:r>
            <a:endParaRPr sz="14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Workspace</a:t>
            </a:r>
            <a:endParaRPr sz="14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Feedback</a:t>
            </a:r>
            <a:endParaRPr sz="14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Logout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06374" y="242773"/>
            <a:ext cx="324739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Building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a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Small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UI5</a:t>
            </a:r>
            <a:r>
              <a:rPr dirty="0" sz="1800" spc="-150" b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Application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pc="-5"/>
              <a:t>Welcome</a:t>
            </a:r>
            <a:r>
              <a:rPr dirty="0" spc="-35"/>
              <a:t> </a:t>
            </a:r>
            <a:r>
              <a:rPr dirty="0"/>
              <a:t>screen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228472" y="1624457"/>
            <a:ext cx="2102485" cy="1684655"/>
            <a:chOff x="228472" y="1624457"/>
            <a:chExt cx="2102485" cy="1684655"/>
          </a:xfrm>
        </p:grpSpPr>
        <p:sp>
          <p:nvSpPr>
            <p:cNvPr id="19" name="object 19"/>
            <p:cNvSpPr/>
            <p:nvPr/>
          </p:nvSpPr>
          <p:spPr>
            <a:xfrm>
              <a:off x="1983486" y="2251710"/>
              <a:ext cx="337185" cy="0"/>
            </a:xfrm>
            <a:custGeom>
              <a:avLst/>
              <a:gdLst/>
              <a:ahLst/>
              <a:cxnLst/>
              <a:rect l="l" t="t" r="r" b="b"/>
              <a:pathLst>
                <a:path w="337185" h="0">
                  <a:moveTo>
                    <a:pt x="336803" y="0"/>
                  </a:moveTo>
                  <a:lnTo>
                    <a:pt x="0" y="0"/>
                  </a:lnTo>
                </a:path>
              </a:pathLst>
            </a:custGeom>
            <a:ln w="19812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31647" y="1627632"/>
              <a:ext cx="1932939" cy="1678305"/>
            </a:xfrm>
            <a:custGeom>
              <a:avLst/>
              <a:gdLst/>
              <a:ahLst/>
              <a:cxnLst/>
              <a:rect l="l" t="t" r="r" b="b"/>
              <a:pathLst>
                <a:path w="1932939" h="1678304">
                  <a:moveTo>
                    <a:pt x="1830704" y="0"/>
                  </a:moveTo>
                  <a:lnTo>
                    <a:pt x="101752" y="0"/>
                  </a:lnTo>
                  <a:lnTo>
                    <a:pt x="62145" y="8001"/>
                  </a:lnTo>
                  <a:lnTo>
                    <a:pt x="29802" y="29813"/>
                  </a:lnTo>
                  <a:lnTo>
                    <a:pt x="7996" y="62150"/>
                  </a:lnTo>
                  <a:lnTo>
                    <a:pt x="0" y="101726"/>
                  </a:lnTo>
                  <a:lnTo>
                    <a:pt x="0" y="1576196"/>
                  </a:lnTo>
                  <a:lnTo>
                    <a:pt x="7996" y="1615773"/>
                  </a:lnTo>
                  <a:lnTo>
                    <a:pt x="29802" y="1648110"/>
                  </a:lnTo>
                  <a:lnTo>
                    <a:pt x="62145" y="1669922"/>
                  </a:lnTo>
                  <a:lnTo>
                    <a:pt x="101752" y="1677923"/>
                  </a:lnTo>
                  <a:lnTo>
                    <a:pt x="1830704" y="1677923"/>
                  </a:lnTo>
                  <a:lnTo>
                    <a:pt x="1870281" y="1669922"/>
                  </a:lnTo>
                  <a:lnTo>
                    <a:pt x="1902618" y="1648110"/>
                  </a:lnTo>
                  <a:lnTo>
                    <a:pt x="1924431" y="1615773"/>
                  </a:lnTo>
                  <a:lnTo>
                    <a:pt x="1932432" y="1576196"/>
                  </a:lnTo>
                  <a:lnTo>
                    <a:pt x="1932432" y="101726"/>
                  </a:lnTo>
                  <a:lnTo>
                    <a:pt x="1924431" y="62150"/>
                  </a:lnTo>
                  <a:lnTo>
                    <a:pt x="1902618" y="29813"/>
                  </a:lnTo>
                  <a:lnTo>
                    <a:pt x="1870281" y="8000"/>
                  </a:lnTo>
                  <a:lnTo>
                    <a:pt x="183070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31647" y="1627632"/>
              <a:ext cx="1932939" cy="1678305"/>
            </a:xfrm>
            <a:custGeom>
              <a:avLst/>
              <a:gdLst/>
              <a:ahLst/>
              <a:cxnLst/>
              <a:rect l="l" t="t" r="r" b="b"/>
              <a:pathLst>
                <a:path w="1932939" h="1678304">
                  <a:moveTo>
                    <a:pt x="0" y="101726"/>
                  </a:moveTo>
                  <a:lnTo>
                    <a:pt x="7996" y="62150"/>
                  </a:lnTo>
                  <a:lnTo>
                    <a:pt x="29802" y="29813"/>
                  </a:lnTo>
                  <a:lnTo>
                    <a:pt x="62145" y="8001"/>
                  </a:lnTo>
                  <a:lnTo>
                    <a:pt x="101752" y="0"/>
                  </a:lnTo>
                  <a:lnTo>
                    <a:pt x="1830704" y="0"/>
                  </a:lnTo>
                  <a:lnTo>
                    <a:pt x="1870281" y="8000"/>
                  </a:lnTo>
                  <a:lnTo>
                    <a:pt x="1902618" y="29813"/>
                  </a:lnTo>
                  <a:lnTo>
                    <a:pt x="1924431" y="62150"/>
                  </a:lnTo>
                  <a:lnTo>
                    <a:pt x="1932432" y="101726"/>
                  </a:lnTo>
                  <a:lnTo>
                    <a:pt x="1932432" y="1576196"/>
                  </a:lnTo>
                  <a:lnTo>
                    <a:pt x="1924431" y="1615773"/>
                  </a:lnTo>
                  <a:lnTo>
                    <a:pt x="1902618" y="1648110"/>
                  </a:lnTo>
                  <a:lnTo>
                    <a:pt x="1870281" y="1669922"/>
                  </a:lnTo>
                  <a:lnTo>
                    <a:pt x="1830704" y="1677923"/>
                  </a:lnTo>
                  <a:lnTo>
                    <a:pt x="101752" y="1677923"/>
                  </a:lnTo>
                  <a:lnTo>
                    <a:pt x="62145" y="1669922"/>
                  </a:lnTo>
                  <a:lnTo>
                    <a:pt x="29802" y="1648110"/>
                  </a:lnTo>
                  <a:lnTo>
                    <a:pt x="7996" y="1615773"/>
                  </a:lnTo>
                  <a:lnTo>
                    <a:pt x="0" y="1576196"/>
                  </a:lnTo>
                  <a:lnTo>
                    <a:pt x="0" y="101726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38734" y="1674088"/>
            <a:ext cx="1589405" cy="52832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Perspectives:</a:t>
            </a:r>
            <a:endParaRPr sz="14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Home</a:t>
            </a:r>
            <a:r>
              <a:rPr dirty="0" sz="1400" spc="-5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(Welcome)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8734" y="2177008"/>
            <a:ext cx="1479550" cy="1029969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4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Development</a:t>
            </a:r>
            <a:endParaRPr sz="14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Storyboard</a:t>
            </a:r>
            <a:endParaRPr sz="14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Learning</a:t>
            </a:r>
            <a:r>
              <a:rPr dirty="0" sz="1400" spc="-11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Center</a:t>
            </a:r>
            <a:endParaRPr sz="14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285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Preferences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28472" y="3505072"/>
            <a:ext cx="1943735" cy="1581150"/>
            <a:chOff x="228472" y="3505072"/>
            <a:chExt cx="1943735" cy="1581150"/>
          </a:xfrm>
        </p:grpSpPr>
        <p:sp>
          <p:nvSpPr>
            <p:cNvPr id="25" name="object 25"/>
            <p:cNvSpPr/>
            <p:nvPr/>
          </p:nvSpPr>
          <p:spPr>
            <a:xfrm>
              <a:off x="231647" y="3508247"/>
              <a:ext cx="1937385" cy="1574800"/>
            </a:xfrm>
            <a:custGeom>
              <a:avLst/>
              <a:gdLst/>
              <a:ahLst/>
              <a:cxnLst/>
              <a:rect l="l" t="t" r="r" b="b"/>
              <a:pathLst>
                <a:path w="1937385" h="1574800">
                  <a:moveTo>
                    <a:pt x="1832737" y="0"/>
                  </a:moveTo>
                  <a:lnTo>
                    <a:pt x="104228" y="0"/>
                  </a:lnTo>
                  <a:lnTo>
                    <a:pt x="63661" y="8183"/>
                  </a:lnTo>
                  <a:lnTo>
                    <a:pt x="30530" y="30511"/>
                  </a:lnTo>
                  <a:lnTo>
                    <a:pt x="8191" y="63650"/>
                  </a:lnTo>
                  <a:lnTo>
                    <a:pt x="0" y="104266"/>
                  </a:lnTo>
                  <a:lnTo>
                    <a:pt x="0" y="1470025"/>
                  </a:lnTo>
                  <a:lnTo>
                    <a:pt x="8191" y="1510641"/>
                  </a:lnTo>
                  <a:lnTo>
                    <a:pt x="30530" y="1543780"/>
                  </a:lnTo>
                  <a:lnTo>
                    <a:pt x="63661" y="1566108"/>
                  </a:lnTo>
                  <a:lnTo>
                    <a:pt x="104228" y="1574291"/>
                  </a:lnTo>
                  <a:lnTo>
                    <a:pt x="1832737" y="1574291"/>
                  </a:lnTo>
                  <a:lnTo>
                    <a:pt x="1873353" y="1566108"/>
                  </a:lnTo>
                  <a:lnTo>
                    <a:pt x="1906492" y="1543780"/>
                  </a:lnTo>
                  <a:lnTo>
                    <a:pt x="1928820" y="1510641"/>
                  </a:lnTo>
                  <a:lnTo>
                    <a:pt x="1937003" y="1470025"/>
                  </a:lnTo>
                  <a:lnTo>
                    <a:pt x="1937003" y="104266"/>
                  </a:lnTo>
                  <a:lnTo>
                    <a:pt x="1928820" y="63650"/>
                  </a:lnTo>
                  <a:lnTo>
                    <a:pt x="1906492" y="30511"/>
                  </a:lnTo>
                  <a:lnTo>
                    <a:pt x="1873353" y="8183"/>
                  </a:lnTo>
                  <a:lnTo>
                    <a:pt x="183273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31647" y="3508247"/>
              <a:ext cx="1937385" cy="1574800"/>
            </a:xfrm>
            <a:custGeom>
              <a:avLst/>
              <a:gdLst/>
              <a:ahLst/>
              <a:cxnLst/>
              <a:rect l="l" t="t" r="r" b="b"/>
              <a:pathLst>
                <a:path w="1937385" h="1574800">
                  <a:moveTo>
                    <a:pt x="0" y="104266"/>
                  </a:moveTo>
                  <a:lnTo>
                    <a:pt x="8191" y="63650"/>
                  </a:lnTo>
                  <a:lnTo>
                    <a:pt x="30530" y="30511"/>
                  </a:lnTo>
                  <a:lnTo>
                    <a:pt x="63661" y="8183"/>
                  </a:lnTo>
                  <a:lnTo>
                    <a:pt x="104228" y="0"/>
                  </a:lnTo>
                  <a:lnTo>
                    <a:pt x="1832737" y="0"/>
                  </a:lnTo>
                  <a:lnTo>
                    <a:pt x="1873353" y="8183"/>
                  </a:lnTo>
                  <a:lnTo>
                    <a:pt x="1906492" y="30511"/>
                  </a:lnTo>
                  <a:lnTo>
                    <a:pt x="1928820" y="63650"/>
                  </a:lnTo>
                  <a:lnTo>
                    <a:pt x="1937003" y="104266"/>
                  </a:lnTo>
                  <a:lnTo>
                    <a:pt x="1937003" y="1470025"/>
                  </a:lnTo>
                  <a:lnTo>
                    <a:pt x="1928820" y="1510641"/>
                  </a:lnTo>
                  <a:lnTo>
                    <a:pt x="1906492" y="1543780"/>
                  </a:lnTo>
                  <a:lnTo>
                    <a:pt x="1873353" y="1566108"/>
                  </a:lnTo>
                  <a:lnTo>
                    <a:pt x="1832737" y="1574291"/>
                  </a:lnTo>
                  <a:lnTo>
                    <a:pt x="104228" y="1574291"/>
                  </a:lnTo>
                  <a:lnTo>
                    <a:pt x="63661" y="1566108"/>
                  </a:lnTo>
                  <a:lnTo>
                    <a:pt x="30530" y="1543780"/>
                  </a:lnTo>
                  <a:lnTo>
                    <a:pt x="8191" y="1510641"/>
                  </a:lnTo>
                  <a:lnTo>
                    <a:pt x="0" y="1470025"/>
                  </a:lnTo>
                  <a:lnTo>
                    <a:pt x="0" y="104266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39343" y="3555847"/>
            <a:ext cx="1717675" cy="142049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algn="just" marL="193675" indent="-181610">
              <a:lnSpc>
                <a:spcPct val="100000"/>
              </a:lnSpc>
              <a:spcBef>
                <a:spcPts val="4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Current</a:t>
            </a:r>
            <a:r>
              <a:rPr dirty="0" sz="1400" spc="-4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version</a:t>
            </a:r>
            <a:endParaRPr sz="1400">
              <a:latin typeface="Arial"/>
              <a:cs typeface="Arial"/>
            </a:endParaRPr>
          </a:p>
          <a:p>
            <a:pPr algn="just" marL="193675" marR="156210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Notification</a:t>
            </a:r>
            <a:r>
              <a:rPr dirty="0" sz="1400" spc="-7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every  time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an update</a:t>
            </a:r>
            <a:r>
              <a:rPr dirty="0" sz="1400" spc="-12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is  pushed</a:t>
            </a:r>
            <a:endParaRPr sz="1400">
              <a:latin typeface="Arial"/>
              <a:cs typeface="Arial"/>
            </a:endParaRPr>
          </a:p>
          <a:p>
            <a:pPr algn="just" marL="193675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Users can</a:t>
            </a:r>
            <a:r>
              <a:rPr dirty="0" sz="1400" spc="-7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read</a:t>
            </a:r>
            <a:endParaRPr sz="1400">
              <a:latin typeface="Arial"/>
              <a:cs typeface="Arial"/>
            </a:endParaRPr>
          </a:p>
          <a:p>
            <a:pPr algn="just" marL="193675">
              <a:lnSpc>
                <a:spcPct val="100000"/>
              </a:lnSpc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about new</a:t>
            </a:r>
            <a:r>
              <a:rPr dirty="0" sz="1400" spc="-12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33172" y="5282184"/>
            <a:ext cx="1934210" cy="1071880"/>
            <a:chOff x="233172" y="5282184"/>
            <a:chExt cx="1934210" cy="1071880"/>
          </a:xfrm>
        </p:grpSpPr>
        <p:sp>
          <p:nvSpPr>
            <p:cNvPr id="29" name="object 29"/>
            <p:cNvSpPr/>
            <p:nvPr/>
          </p:nvSpPr>
          <p:spPr>
            <a:xfrm>
              <a:off x="236220" y="5285232"/>
              <a:ext cx="1927860" cy="1065530"/>
            </a:xfrm>
            <a:custGeom>
              <a:avLst/>
              <a:gdLst/>
              <a:ahLst/>
              <a:cxnLst/>
              <a:rect l="l" t="t" r="r" b="b"/>
              <a:pathLst>
                <a:path w="1927860" h="1065529">
                  <a:moveTo>
                    <a:pt x="1824609" y="0"/>
                  </a:moveTo>
                  <a:lnTo>
                    <a:pt x="103301" y="0"/>
                  </a:lnTo>
                  <a:lnTo>
                    <a:pt x="63093" y="8114"/>
                  </a:lnTo>
                  <a:lnTo>
                    <a:pt x="30257" y="30241"/>
                  </a:lnTo>
                  <a:lnTo>
                    <a:pt x="8118" y="63061"/>
                  </a:lnTo>
                  <a:lnTo>
                    <a:pt x="0" y="103251"/>
                  </a:lnTo>
                  <a:lnTo>
                    <a:pt x="0" y="961974"/>
                  </a:lnTo>
                  <a:lnTo>
                    <a:pt x="8118" y="1002182"/>
                  </a:lnTo>
                  <a:lnTo>
                    <a:pt x="30257" y="1035018"/>
                  </a:lnTo>
                  <a:lnTo>
                    <a:pt x="63093" y="1057157"/>
                  </a:lnTo>
                  <a:lnTo>
                    <a:pt x="103301" y="1065276"/>
                  </a:lnTo>
                  <a:lnTo>
                    <a:pt x="1824609" y="1065276"/>
                  </a:lnTo>
                  <a:lnTo>
                    <a:pt x="1864798" y="1057157"/>
                  </a:lnTo>
                  <a:lnTo>
                    <a:pt x="1897618" y="1035018"/>
                  </a:lnTo>
                  <a:lnTo>
                    <a:pt x="1919745" y="1002182"/>
                  </a:lnTo>
                  <a:lnTo>
                    <a:pt x="1927860" y="961974"/>
                  </a:lnTo>
                  <a:lnTo>
                    <a:pt x="1927860" y="103251"/>
                  </a:lnTo>
                  <a:lnTo>
                    <a:pt x="1919745" y="63061"/>
                  </a:lnTo>
                  <a:lnTo>
                    <a:pt x="1897618" y="30241"/>
                  </a:lnTo>
                  <a:lnTo>
                    <a:pt x="1864798" y="8114"/>
                  </a:lnTo>
                  <a:lnTo>
                    <a:pt x="182460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36220" y="5285232"/>
              <a:ext cx="1927860" cy="1065530"/>
            </a:xfrm>
            <a:custGeom>
              <a:avLst/>
              <a:gdLst/>
              <a:ahLst/>
              <a:cxnLst/>
              <a:rect l="l" t="t" r="r" b="b"/>
              <a:pathLst>
                <a:path w="1927860" h="1065529">
                  <a:moveTo>
                    <a:pt x="0" y="103251"/>
                  </a:moveTo>
                  <a:lnTo>
                    <a:pt x="8118" y="63061"/>
                  </a:lnTo>
                  <a:lnTo>
                    <a:pt x="30257" y="30241"/>
                  </a:lnTo>
                  <a:lnTo>
                    <a:pt x="63093" y="8114"/>
                  </a:lnTo>
                  <a:lnTo>
                    <a:pt x="103301" y="0"/>
                  </a:lnTo>
                  <a:lnTo>
                    <a:pt x="1824609" y="0"/>
                  </a:lnTo>
                  <a:lnTo>
                    <a:pt x="1864798" y="8114"/>
                  </a:lnTo>
                  <a:lnTo>
                    <a:pt x="1897618" y="30241"/>
                  </a:lnTo>
                  <a:lnTo>
                    <a:pt x="1919745" y="63061"/>
                  </a:lnTo>
                  <a:lnTo>
                    <a:pt x="1927860" y="103251"/>
                  </a:lnTo>
                  <a:lnTo>
                    <a:pt x="1927860" y="961974"/>
                  </a:lnTo>
                  <a:lnTo>
                    <a:pt x="1919745" y="1002182"/>
                  </a:lnTo>
                  <a:lnTo>
                    <a:pt x="1897618" y="1035018"/>
                  </a:lnTo>
                  <a:lnTo>
                    <a:pt x="1864798" y="1057157"/>
                  </a:lnTo>
                  <a:lnTo>
                    <a:pt x="1824609" y="1065276"/>
                  </a:lnTo>
                  <a:lnTo>
                    <a:pt x="103301" y="1065276"/>
                  </a:lnTo>
                  <a:lnTo>
                    <a:pt x="63093" y="1057157"/>
                  </a:lnTo>
                  <a:lnTo>
                    <a:pt x="30257" y="1035018"/>
                  </a:lnTo>
                  <a:lnTo>
                    <a:pt x="8118" y="1002182"/>
                  </a:lnTo>
                  <a:lnTo>
                    <a:pt x="0" y="961974"/>
                  </a:lnTo>
                  <a:lnTo>
                    <a:pt x="0" y="103251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344525" y="5370067"/>
            <a:ext cx="150558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Quick and easy  access to the</a:t>
            </a:r>
            <a:r>
              <a:rPr dirty="0" sz="1400" spc="-14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most  common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creation  actions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2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7347" y="1618614"/>
            <a:ext cx="5551805" cy="37922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The storyboard provides a visual representation  of the application's UI including its pages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(views),  navigations, services, and entities that it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uses.</a:t>
            </a:r>
            <a:endParaRPr sz="20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"/>
                <a:cs typeface="Arial"/>
              </a:rPr>
              <a:t>Open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Storyboard perspective </a:t>
            </a:r>
            <a:r>
              <a:rPr dirty="0" sz="1800">
                <a:latin typeface="Arial"/>
                <a:cs typeface="Arial"/>
              </a:rPr>
              <a:t>from the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left</a:t>
            </a:r>
            <a:endParaRPr sz="1800">
              <a:latin typeface="Arial"/>
              <a:cs typeface="Arial"/>
            </a:endParaRPr>
          </a:p>
          <a:p>
            <a:pPr marL="193675">
              <a:lnSpc>
                <a:spcPct val="100000"/>
              </a:lnSpc>
            </a:pPr>
            <a:r>
              <a:rPr dirty="0" sz="1800" spc="-10">
                <a:latin typeface="Arial"/>
                <a:cs typeface="Arial"/>
              </a:rPr>
              <a:t>sidebar</a:t>
            </a:r>
            <a:endParaRPr sz="18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"/>
                <a:cs typeface="Arial"/>
              </a:rPr>
              <a:t>Select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desired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project</a:t>
            </a:r>
            <a:endParaRPr sz="1800">
              <a:latin typeface="Arial"/>
              <a:cs typeface="Arial"/>
            </a:endParaRPr>
          </a:p>
          <a:p>
            <a:pPr marL="193675" marR="441325" indent="-18161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Storyboard </a:t>
            </a:r>
            <a:r>
              <a:rPr dirty="0" sz="1800">
                <a:latin typeface="Arial"/>
                <a:cs typeface="Arial"/>
              </a:rPr>
              <a:t>tab </a:t>
            </a:r>
            <a:r>
              <a:rPr dirty="0" sz="1800" spc="-5">
                <a:latin typeface="Arial"/>
                <a:cs typeface="Arial"/>
              </a:rPr>
              <a:t>opens, </a:t>
            </a:r>
            <a:r>
              <a:rPr dirty="0" sz="1800" spc="-10">
                <a:latin typeface="Arial"/>
                <a:cs typeface="Arial"/>
              </a:rPr>
              <a:t>showing </a:t>
            </a:r>
            <a:r>
              <a:rPr dirty="0" sz="1800" spc="-5">
                <a:latin typeface="Arial"/>
                <a:cs typeface="Arial"/>
              </a:rPr>
              <a:t>all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views  </a:t>
            </a:r>
            <a:r>
              <a:rPr dirty="0" sz="1800" spc="-15">
                <a:latin typeface="Arial"/>
                <a:cs typeface="Arial"/>
              </a:rPr>
              <a:t>with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navigations and respective entity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sets</a:t>
            </a:r>
            <a:endParaRPr sz="1800">
              <a:latin typeface="Arial"/>
              <a:cs typeface="Arial"/>
            </a:endParaRPr>
          </a:p>
          <a:p>
            <a:pPr marL="193675" marR="497840" indent="-18161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"/>
                <a:cs typeface="Arial"/>
              </a:rPr>
              <a:t>When </a:t>
            </a:r>
            <a:r>
              <a:rPr dirty="0" sz="1800" spc="-10">
                <a:latin typeface="Arial"/>
                <a:cs typeface="Arial"/>
              </a:rPr>
              <a:t>you </a:t>
            </a:r>
            <a:r>
              <a:rPr dirty="0" sz="1800" spc="-5">
                <a:latin typeface="Arial"/>
                <a:cs typeface="Arial"/>
              </a:rPr>
              <a:t>hover </a:t>
            </a:r>
            <a:r>
              <a:rPr dirty="0" sz="1800" spc="-15">
                <a:latin typeface="Arial"/>
                <a:cs typeface="Arial"/>
              </a:rPr>
              <a:t>your </a:t>
            </a:r>
            <a:r>
              <a:rPr dirty="0" sz="1800" spc="-5">
                <a:latin typeface="Arial"/>
                <a:cs typeface="Arial"/>
              </a:rPr>
              <a:t>mouse over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entity </a:t>
            </a:r>
            <a:r>
              <a:rPr dirty="0" sz="1800">
                <a:latin typeface="Arial"/>
                <a:cs typeface="Arial"/>
              </a:rPr>
              <a:t>set,  </a:t>
            </a:r>
            <a:r>
              <a:rPr dirty="0" sz="1800" spc="-5">
                <a:latin typeface="Arial"/>
                <a:cs typeface="Arial"/>
              </a:rPr>
              <a:t>the model origin appears in a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tooltip</a:t>
            </a:r>
            <a:endParaRPr sz="1800">
              <a:latin typeface="Arial"/>
              <a:cs typeface="Arial"/>
            </a:endParaRPr>
          </a:p>
          <a:p>
            <a:pPr marL="193675" marR="247015" indent="-18161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60">
                <a:latin typeface="Arial"/>
                <a:cs typeface="Arial"/>
              </a:rPr>
              <a:t>You </a:t>
            </a:r>
            <a:r>
              <a:rPr dirty="0" sz="1800" spc="-5">
                <a:latin typeface="Arial"/>
                <a:cs typeface="Arial"/>
              </a:rPr>
              <a:t>can create new </a:t>
            </a:r>
            <a:r>
              <a:rPr dirty="0" sz="1800" spc="-15">
                <a:latin typeface="Arial"/>
                <a:cs typeface="Arial"/>
              </a:rPr>
              <a:t>views </a:t>
            </a:r>
            <a:r>
              <a:rPr dirty="0" sz="1800" spc="-5">
                <a:latin typeface="Arial"/>
                <a:cs typeface="Arial"/>
              </a:rPr>
              <a:t>and navigation </a:t>
            </a:r>
            <a:r>
              <a:rPr dirty="0" sz="1800" spc="-10">
                <a:latin typeface="Arial"/>
                <a:cs typeface="Arial"/>
              </a:rPr>
              <a:t>between  </a:t>
            </a:r>
            <a:r>
              <a:rPr dirty="0" sz="1800" spc="-15">
                <a:latin typeface="Arial"/>
                <a:cs typeface="Arial"/>
              </a:rPr>
              <a:t>views </a:t>
            </a:r>
            <a:r>
              <a:rPr dirty="0" sz="1800" spc="-5">
                <a:latin typeface="Arial"/>
                <a:cs typeface="Arial"/>
              </a:rPr>
              <a:t>in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Storyboard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perspective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99047" y="1636776"/>
            <a:ext cx="5593080" cy="4715510"/>
            <a:chOff x="6099047" y="1636776"/>
            <a:chExt cx="5593080" cy="4715510"/>
          </a:xfrm>
        </p:grpSpPr>
        <p:sp>
          <p:nvSpPr>
            <p:cNvPr id="4" name="object 4"/>
            <p:cNvSpPr/>
            <p:nvPr/>
          </p:nvSpPr>
          <p:spPr>
            <a:xfrm>
              <a:off x="6105143" y="3457955"/>
              <a:ext cx="5163311" cy="28879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102095" y="3454908"/>
              <a:ext cx="5169535" cy="2894330"/>
            </a:xfrm>
            <a:custGeom>
              <a:avLst/>
              <a:gdLst/>
              <a:ahLst/>
              <a:cxnLst/>
              <a:rect l="l" t="t" r="r" b="b"/>
              <a:pathLst>
                <a:path w="5169534" h="2894329">
                  <a:moveTo>
                    <a:pt x="0" y="2894076"/>
                  </a:moveTo>
                  <a:lnTo>
                    <a:pt x="5169408" y="2894076"/>
                  </a:lnTo>
                  <a:lnTo>
                    <a:pt x="5169408" y="0"/>
                  </a:lnTo>
                  <a:lnTo>
                    <a:pt x="0" y="0"/>
                  </a:lnTo>
                  <a:lnTo>
                    <a:pt x="0" y="2894076"/>
                  </a:lnTo>
                  <a:close/>
                </a:path>
              </a:pathLst>
            </a:custGeom>
            <a:ln w="609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976359" y="1642872"/>
              <a:ext cx="2709672" cy="32933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973311" y="1639824"/>
              <a:ext cx="2715895" cy="3299460"/>
            </a:xfrm>
            <a:custGeom>
              <a:avLst/>
              <a:gdLst/>
              <a:ahLst/>
              <a:cxnLst/>
              <a:rect l="l" t="t" r="r" b="b"/>
              <a:pathLst>
                <a:path w="2715895" h="3299460">
                  <a:moveTo>
                    <a:pt x="0" y="3299459"/>
                  </a:moveTo>
                  <a:lnTo>
                    <a:pt x="2715768" y="3299459"/>
                  </a:lnTo>
                  <a:lnTo>
                    <a:pt x="2715768" y="0"/>
                  </a:lnTo>
                  <a:lnTo>
                    <a:pt x="0" y="0"/>
                  </a:lnTo>
                  <a:lnTo>
                    <a:pt x="0" y="3299459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06374" y="242773"/>
            <a:ext cx="515620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Building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a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Small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UI5</a:t>
            </a:r>
            <a:r>
              <a:rPr dirty="0" sz="1800" spc="-100" b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Application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pc="-5"/>
              <a:t>Storyboard: </a:t>
            </a:r>
            <a:r>
              <a:rPr dirty="0"/>
              <a:t>SAP </a:t>
            </a:r>
            <a:r>
              <a:rPr dirty="0" spc="-5"/>
              <a:t>Fiori </a:t>
            </a:r>
            <a:r>
              <a:rPr dirty="0"/>
              <a:t>and UI</a:t>
            </a:r>
            <a:r>
              <a:rPr dirty="0" spc="-20"/>
              <a:t> </a:t>
            </a:r>
            <a:r>
              <a:rPr dirty="0" spc="-5"/>
              <a:t>development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3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7347" y="1542059"/>
            <a:ext cx="6351270" cy="482727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7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600" spc="-10">
                <a:latin typeface="Arial"/>
                <a:cs typeface="Arial"/>
              </a:rPr>
              <a:t>Code </a:t>
            </a:r>
            <a:r>
              <a:rPr dirty="0" sz="1600" spc="-5">
                <a:latin typeface="Arial"/>
                <a:cs typeface="Arial"/>
              </a:rPr>
              <a:t>editor for JS, XML, </a:t>
            </a:r>
            <a:r>
              <a:rPr dirty="0" sz="1600" spc="-10">
                <a:latin typeface="Arial"/>
                <a:cs typeface="Arial"/>
              </a:rPr>
              <a:t>JSON, and</a:t>
            </a:r>
            <a:r>
              <a:rPr dirty="0" sz="1600" spc="7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CSS</a:t>
            </a:r>
            <a:endParaRPr sz="16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600" spc="-5">
                <a:latin typeface="Arial"/>
                <a:cs typeface="Arial"/>
              </a:rPr>
              <a:t>Integration </a:t>
            </a:r>
            <a:r>
              <a:rPr dirty="0" sz="1600" spc="-10">
                <a:latin typeface="Arial"/>
                <a:cs typeface="Arial"/>
              </a:rPr>
              <a:t>with </a:t>
            </a:r>
            <a:r>
              <a:rPr dirty="0" sz="1600" spc="-5">
                <a:latin typeface="Arial"/>
                <a:cs typeface="Arial"/>
              </a:rPr>
              <a:t>static code quality tools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(ESLint)</a:t>
            </a:r>
            <a:endParaRPr sz="16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600" spc="-5">
                <a:latin typeface="Arial"/>
                <a:cs typeface="Arial"/>
              </a:rPr>
              <a:t>JSON validator – syntax, neo-app and</a:t>
            </a:r>
            <a:r>
              <a:rPr dirty="0" sz="1600" spc="6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manifest</a:t>
            </a:r>
            <a:endParaRPr sz="16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600" spc="-5">
                <a:latin typeface="Arial"/>
                <a:cs typeface="Arial"/>
              </a:rPr>
              <a:t>Semantic checks for </a:t>
            </a:r>
            <a:r>
              <a:rPr dirty="0" sz="1600">
                <a:latin typeface="Arial"/>
                <a:cs typeface="Arial"/>
              </a:rPr>
              <a:t>SAPUI5 </a:t>
            </a:r>
            <a:r>
              <a:rPr dirty="0" sz="1600" spc="-5">
                <a:latin typeface="Arial"/>
                <a:cs typeface="Arial"/>
              </a:rPr>
              <a:t>XML</a:t>
            </a:r>
            <a:endParaRPr sz="16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600" spc="-5">
                <a:latin typeface="Arial"/>
                <a:cs typeface="Arial"/>
              </a:rPr>
              <a:t>Beautifiers for JS, XML, JSON, and</a:t>
            </a:r>
            <a:r>
              <a:rPr dirty="0" sz="1600" spc="4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CSS</a:t>
            </a:r>
            <a:endParaRPr sz="16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600" spc="-5">
                <a:latin typeface="Arial"/>
                <a:cs typeface="Arial"/>
              </a:rPr>
              <a:t>API reference pane for SAPUI5 control</a:t>
            </a:r>
            <a:r>
              <a:rPr dirty="0" sz="1600" spc="5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documentation</a:t>
            </a:r>
            <a:endParaRPr sz="16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600" spc="-5">
                <a:latin typeface="Arial"/>
                <a:cs typeface="Arial"/>
              </a:rPr>
              <a:t>Outline pane for the JS main entities and the flow of the</a:t>
            </a:r>
            <a:r>
              <a:rPr dirty="0" sz="1600" spc="14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application</a:t>
            </a:r>
            <a:endParaRPr sz="16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600" spc="-5">
                <a:latin typeface="Arial"/>
                <a:cs typeface="Arial"/>
              </a:rPr>
              <a:t>Cross-file navigation for</a:t>
            </a:r>
            <a:r>
              <a:rPr dirty="0" sz="16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JS</a:t>
            </a:r>
            <a:endParaRPr sz="16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600" spc="-5">
                <a:latin typeface="Arial"/>
                <a:cs typeface="Arial"/>
              </a:rPr>
              <a:t>Compare editor and manifest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editor</a:t>
            </a:r>
            <a:endParaRPr sz="16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600" spc="-5">
                <a:latin typeface="Arial"/>
                <a:cs typeface="Arial"/>
              </a:rPr>
              <a:t>SAPUI5 code-completion for XML,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JS</a:t>
            </a:r>
            <a:endParaRPr sz="1600">
              <a:latin typeface="Arial"/>
              <a:cs typeface="Arial"/>
            </a:endParaRPr>
          </a:p>
          <a:p>
            <a:pPr lvl="1" marL="370840" indent="-178435">
              <a:lnSpc>
                <a:spcPct val="100000"/>
              </a:lnSpc>
              <a:spcBef>
                <a:spcPts val="600"/>
              </a:spcBef>
              <a:buChar char="–"/>
              <a:tabLst>
                <a:tab pos="370840" algn="l"/>
              </a:tabLst>
            </a:pPr>
            <a:r>
              <a:rPr dirty="0" sz="1600" spc="-5">
                <a:latin typeface="Arial"/>
                <a:cs typeface="Arial"/>
              </a:rPr>
              <a:t>Editor completes words, code fragments, or entire </a:t>
            </a:r>
            <a:r>
              <a:rPr dirty="0" sz="1600">
                <a:latin typeface="Arial"/>
                <a:cs typeface="Arial"/>
              </a:rPr>
              <a:t>SAPUI5</a:t>
            </a:r>
            <a:r>
              <a:rPr dirty="0" sz="1600" spc="15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objects</a:t>
            </a:r>
            <a:endParaRPr sz="1600">
              <a:latin typeface="Arial"/>
              <a:cs typeface="Arial"/>
            </a:endParaRPr>
          </a:p>
          <a:p>
            <a:pPr lvl="1" marL="370840" indent="-178435">
              <a:lnSpc>
                <a:spcPct val="100000"/>
              </a:lnSpc>
              <a:spcBef>
                <a:spcPts val="600"/>
              </a:spcBef>
              <a:buChar char="–"/>
              <a:tabLst>
                <a:tab pos="370840" algn="l"/>
              </a:tabLst>
            </a:pPr>
            <a:r>
              <a:rPr dirty="0" sz="1600" spc="-5">
                <a:latin typeface="Arial"/>
                <a:cs typeface="Arial"/>
              </a:rPr>
              <a:t>Cross-file code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completion</a:t>
            </a:r>
            <a:endParaRPr sz="1600">
              <a:latin typeface="Arial"/>
              <a:cs typeface="Arial"/>
            </a:endParaRPr>
          </a:p>
          <a:p>
            <a:pPr lvl="1" marL="370840" indent="-178435">
              <a:lnSpc>
                <a:spcPct val="100000"/>
              </a:lnSpc>
              <a:spcBef>
                <a:spcPts val="600"/>
              </a:spcBef>
              <a:buChar char="–"/>
              <a:tabLst>
                <a:tab pos="370840" algn="l"/>
              </a:tabLst>
            </a:pPr>
            <a:r>
              <a:rPr dirty="0" sz="1600" spc="-5">
                <a:latin typeface="Arial"/>
                <a:cs typeface="Arial"/>
              </a:rPr>
              <a:t>Snippet-based XML and JS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auto-completion</a:t>
            </a:r>
            <a:endParaRPr sz="1600">
              <a:latin typeface="Arial"/>
              <a:cs typeface="Arial"/>
            </a:endParaRPr>
          </a:p>
          <a:p>
            <a:pPr lvl="1" marL="370840" indent="-178435">
              <a:lnSpc>
                <a:spcPct val="100000"/>
              </a:lnSpc>
              <a:spcBef>
                <a:spcPts val="600"/>
              </a:spcBef>
              <a:buChar char="–"/>
              <a:tabLst>
                <a:tab pos="370840" algn="l"/>
              </a:tabLst>
            </a:pPr>
            <a:r>
              <a:rPr dirty="0" sz="1600" spc="-5">
                <a:latin typeface="Arial"/>
                <a:cs typeface="Arial"/>
              </a:rPr>
              <a:t>Easily set a different </a:t>
            </a:r>
            <a:r>
              <a:rPr dirty="0" sz="1600">
                <a:latin typeface="Arial"/>
                <a:cs typeface="Arial"/>
              </a:rPr>
              <a:t>SAPUI5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version</a:t>
            </a:r>
            <a:endParaRPr sz="1600">
              <a:latin typeface="Arial"/>
              <a:cs typeface="Arial"/>
            </a:endParaRPr>
          </a:p>
          <a:p>
            <a:pPr lvl="1" marL="370840" indent="-178435">
              <a:lnSpc>
                <a:spcPct val="100000"/>
              </a:lnSpc>
              <a:spcBef>
                <a:spcPts val="600"/>
              </a:spcBef>
              <a:buChar char="–"/>
              <a:tabLst>
                <a:tab pos="370840" algn="l"/>
              </a:tabLst>
            </a:pPr>
            <a:r>
              <a:rPr dirty="0" sz="1600" spc="-5">
                <a:latin typeface="Arial"/>
                <a:cs typeface="Arial"/>
              </a:rPr>
              <a:t>Auto-hint – code completion </a:t>
            </a:r>
            <a:r>
              <a:rPr dirty="0" sz="1600" spc="-10">
                <a:latin typeface="Arial"/>
                <a:cs typeface="Arial"/>
              </a:rPr>
              <a:t>while</a:t>
            </a:r>
            <a:r>
              <a:rPr dirty="0" sz="160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typing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429500" y="1269491"/>
            <a:ext cx="4257040" cy="2392680"/>
            <a:chOff x="7429500" y="1269491"/>
            <a:chExt cx="4257040" cy="2392680"/>
          </a:xfrm>
        </p:grpSpPr>
        <p:sp>
          <p:nvSpPr>
            <p:cNvPr id="4" name="object 4"/>
            <p:cNvSpPr/>
            <p:nvPr/>
          </p:nvSpPr>
          <p:spPr>
            <a:xfrm>
              <a:off x="7435595" y="1275587"/>
              <a:ext cx="4244340" cy="2380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432547" y="1272539"/>
              <a:ext cx="4250690" cy="2386965"/>
            </a:xfrm>
            <a:custGeom>
              <a:avLst/>
              <a:gdLst/>
              <a:ahLst/>
              <a:cxnLst/>
              <a:rect l="l" t="t" r="r" b="b"/>
              <a:pathLst>
                <a:path w="4250690" h="2386965">
                  <a:moveTo>
                    <a:pt x="0" y="2386583"/>
                  </a:moveTo>
                  <a:lnTo>
                    <a:pt x="4250436" y="2386583"/>
                  </a:lnTo>
                  <a:lnTo>
                    <a:pt x="4250436" y="0"/>
                  </a:lnTo>
                  <a:lnTo>
                    <a:pt x="0" y="0"/>
                  </a:lnTo>
                  <a:lnTo>
                    <a:pt x="0" y="2386583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7434071" y="3953255"/>
            <a:ext cx="4251960" cy="2402205"/>
            <a:chOff x="7434071" y="3953255"/>
            <a:chExt cx="4251960" cy="2402205"/>
          </a:xfrm>
        </p:grpSpPr>
        <p:sp>
          <p:nvSpPr>
            <p:cNvPr id="7" name="object 7"/>
            <p:cNvSpPr/>
            <p:nvPr/>
          </p:nvSpPr>
          <p:spPr>
            <a:xfrm>
              <a:off x="7440167" y="3959351"/>
              <a:ext cx="4239768" cy="23896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437119" y="3956303"/>
              <a:ext cx="4246245" cy="2395855"/>
            </a:xfrm>
            <a:custGeom>
              <a:avLst/>
              <a:gdLst/>
              <a:ahLst/>
              <a:cxnLst/>
              <a:rect l="l" t="t" r="r" b="b"/>
              <a:pathLst>
                <a:path w="4246245" h="2395854">
                  <a:moveTo>
                    <a:pt x="0" y="2395728"/>
                  </a:moveTo>
                  <a:lnTo>
                    <a:pt x="4245864" y="2395728"/>
                  </a:lnTo>
                  <a:lnTo>
                    <a:pt x="4245864" y="0"/>
                  </a:lnTo>
                  <a:lnTo>
                    <a:pt x="0" y="0"/>
                  </a:lnTo>
                  <a:lnTo>
                    <a:pt x="0" y="2395728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6374" y="242773"/>
            <a:ext cx="441769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Building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a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Small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UI5</a:t>
            </a:r>
            <a:r>
              <a:rPr dirty="0" sz="1800" spc="-100" b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Application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/>
              <a:t>SAPUI5 </a:t>
            </a:r>
            <a:r>
              <a:rPr dirty="0" spc="-5"/>
              <a:t>development </a:t>
            </a:r>
            <a:r>
              <a:rPr dirty="0"/>
              <a:t>– Code</a:t>
            </a:r>
            <a:r>
              <a:rPr dirty="0" spc="-30"/>
              <a:t> </a:t>
            </a:r>
            <a:r>
              <a:rPr dirty="0"/>
              <a:t>editors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4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84264" y="1621463"/>
            <a:ext cx="5004435" cy="4631055"/>
            <a:chOff x="6684264" y="1621463"/>
            <a:chExt cx="5004435" cy="4631055"/>
          </a:xfrm>
        </p:grpSpPr>
        <p:sp>
          <p:nvSpPr>
            <p:cNvPr id="3" name="object 3"/>
            <p:cNvSpPr/>
            <p:nvPr/>
          </p:nvSpPr>
          <p:spPr>
            <a:xfrm>
              <a:off x="6996654" y="1621463"/>
              <a:ext cx="4691692" cy="36402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684264" y="3349752"/>
              <a:ext cx="2244089" cy="29024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14908" y="1617675"/>
            <a:ext cx="5437505" cy="29387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Design your view graphically in the layout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editor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and display the content of the XML</a:t>
            </a:r>
            <a:r>
              <a:rPr dirty="0" sz="2000" spc="-22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view</a:t>
            </a:r>
            <a:endParaRPr sz="2000">
              <a:latin typeface="Arial"/>
              <a:cs typeface="Arial"/>
            </a:endParaRPr>
          </a:p>
          <a:p>
            <a:pPr marL="193675" marR="270510" indent="-18161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"/>
                <a:cs typeface="Arial"/>
              </a:rPr>
              <a:t>Right-click an </a:t>
            </a:r>
            <a:r>
              <a:rPr dirty="0" sz="1800" spc="-10">
                <a:latin typeface="Arial"/>
                <a:cs typeface="Arial"/>
              </a:rPr>
              <a:t>XML </a:t>
            </a:r>
            <a:r>
              <a:rPr dirty="0" sz="1800" spc="-5">
                <a:latin typeface="Arial"/>
                <a:cs typeface="Arial"/>
              </a:rPr>
              <a:t>file and open </a:t>
            </a:r>
            <a:r>
              <a:rPr dirty="0" sz="1800">
                <a:latin typeface="Arial"/>
                <a:cs typeface="Arial"/>
              </a:rPr>
              <a:t>it </a:t>
            </a:r>
            <a:r>
              <a:rPr dirty="0" sz="1800" spc="-15">
                <a:latin typeface="Arial"/>
                <a:cs typeface="Arial"/>
              </a:rPr>
              <a:t>with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layout  </a:t>
            </a:r>
            <a:r>
              <a:rPr dirty="0" sz="1800" spc="-5">
                <a:latin typeface="Arial"/>
                <a:cs typeface="Arial"/>
              </a:rPr>
              <a:t>editor</a:t>
            </a:r>
            <a:endParaRPr sz="18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"/>
                <a:cs typeface="Arial"/>
              </a:rPr>
              <a:t>Design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view in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graphical display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(canvas)</a:t>
            </a:r>
            <a:endParaRPr sz="1800">
              <a:latin typeface="Arial"/>
              <a:cs typeface="Arial"/>
            </a:endParaRPr>
          </a:p>
          <a:p>
            <a:pPr marL="193675" marR="5080" indent="-18161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"/>
                <a:cs typeface="Arial"/>
              </a:rPr>
              <a:t>Drag and drop </a:t>
            </a:r>
            <a:r>
              <a:rPr dirty="0" sz="1800">
                <a:latin typeface="Arial"/>
                <a:cs typeface="Arial"/>
              </a:rPr>
              <a:t>the SAPUI5 </a:t>
            </a:r>
            <a:r>
              <a:rPr dirty="0" sz="1800" spc="-5">
                <a:latin typeface="Arial"/>
                <a:cs typeface="Arial"/>
              </a:rPr>
              <a:t>controls from the palette 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canvas</a:t>
            </a:r>
            <a:endParaRPr sz="18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"/>
                <a:cs typeface="Arial"/>
              </a:rPr>
              <a:t>Configure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properties and events </a:t>
            </a:r>
            <a:r>
              <a:rPr dirty="0" sz="1800">
                <a:latin typeface="Arial"/>
                <a:cs typeface="Arial"/>
              </a:rPr>
              <a:t>of the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controls</a:t>
            </a:r>
            <a:endParaRPr sz="18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"/>
                <a:cs typeface="Arial"/>
              </a:rPr>
              <a:t>Bind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data fields </a:t>
            </a:r>
            <a:r>
              <a:rPr dirty="0" sz="1800">
                <a:latin typeface="Arial"/>
                <a:cs typeface="Arial"/>
              </a:rPr>
              <a:t>to the </a:t>
            </a:r>
            <a:r>
              <a:rPr dirty="0" sz="1800" spc="-5">
                <a:latin typeface="Arial"/>
                <a:cs typeface="Arial"/>
              </a:rPr>
              <a:t>OData service entity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5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6374" y="242773"/>
            <a:ext cx="32473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Building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a </a:t>
            </a: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Small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UI5</a:t>
            </a:r>
            <a:r>
              <a:rPr dirty="0" sz="1800" spc="-15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Application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6374" y="516127"/>
            <a:ext cx="313118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Layout </a:t>
            </a:r>
            <a:r>
              <a:rPr dirty="0"/>
              <a:t>editor</a:t>
            </a:r>
            <a:r>
              <a:rPr dirty="0" spc="-65"/>
              <a:t> </a:t>
            </a:r>
            <a:r>
              <a:rPr dirty="0"/>
              <a:t>(WYSIWYG)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6949" y="2012950"/>
            <a:ext cx="10678795" cy="3994785"/>
            <a:chOff x="226949" y="2012950"/>
            <a:chExt cx="10678795" cy="3994785"/>
          </a:xfrm>
        </p:grpSpPr>
        <p:sp>
          <p:nvSpPr>
            <p:cNvPr id="3" name="object 3"/>
            <p:cNvSpPr/>
            <p:nvPr/>
          </p:nvSpPr>
          <p:spPr>
            <a:xfrm>
              <a:off x="2712719" y="2538983"/>
              <a:ext cx="6774180" cy="3453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709672" y="2535936"/>
              <a:ext cx="6780530" cy="3459479"/>
            </a:xfrm>
            <a:custGeom>
              <a:avLst/>
              <a:gdLst/>
              <a:ahLst/>
              <a:cxnLst/>
              <a:rect l="l" t="t" r="r" b="b"/>
              <a:pathLst>
                <a:path w="6780530" h="3459479">
                  <a:moveTo>
                    <a:pt x="0" y="3459479"/>
                  </a:moveTo>
                  <a:lnTo>
                    <a:pt x="6780276" y="3459479"/>
                  </a:lnTo>
                  <a:lnTo>
                    <a:pt x="6780276" y="0"/>
                  </a:lnTo>
                  <a:lnTo>
                    <a:pt x="0" y="0"/>
                  </a:lnTo>
                  <a:lnTo>
                    <a:pt x="0" y="3459479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341625" y="4491989"/>
              <a:ext cx="541020" cy="631825"/>
            </a:xfrm>
            <a:custGeom>
              <a:avLst/>
              <a:gdLst/>
              <a:ahLst/>
              <a:cxnLst/>
              <a:rect l="l" t="t" r="r" b="b"/>
              <a:pathLst>
                <a:path w="541019" h="631825">
                  <a:moveTo>
                    <a:pt x="0" y="631571"/>
                  </a:moveTo>
                  <a:lnTo>
                    <a:pt x="184150" y="631571"/>
                  </a:lnTo>
                  <a:lnTo>
                    <a:pt x="184150" y="0"/>
                  </a:lnTo>
                  <a:lnTo>
                    <a:pt x="540893" y="0"/>
                  </a:lnTo>
                </a:path>
              </a:pathLst>
            </a:custGeom>
            <a:ln w="19812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2646" y="2990850"/>
              <a:ext cx="1028700" cy="3002280"/>
            </a:xfrm>
            <a:custGeom>
              <a:avLst/>
              <a:gdLst/>
              <a:ahLst/>
              <a:cxnLst/>
              <a:rect l="l" t="t" r="r" b="b"/>
              <a:pathLst>
                <a:path w="1028700" h="3002279">
                  <a:moveTo>
                    <a:pt x="0" y="3002280"/>
                  </a:moveTo>
                  <a:lnTo>
                    <a:pt x="1028700" y="3002280"/>
                  </a:lnTo>
                  <a:lnTo>
                    <a:pt x="1028700" y="0"/>
                  </a:lnTo>
                  <a:lnTo>
                    <a:pt x="0" y="0"/>
                  </a:lnTo>
                  <a:lnTo>
                    <a:pt x="0" y="3002280"/>
                  </a:lnTo>
                  <a:close/>
                </a:path>
              </a:pathLst>
            </a:custGeom>
            <a:ln w="28956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37053" y="2431541"/>
              <a:ext cx="3704590" cy="828675"/>
            </a:xfrm>
            <a:custGeom>
              <a:avLst/>
              <a:gdLst/>
              <a:ahLst/>
              <a:cxnLst/>
              <a:rect l="l" t="t" r="r" b="b"/>
              <a:pathLst>
                <a:path w="3704590" h="828675">
                  <a:moveTo>
                    <a:pt x="0" y="828294"/>
                  </a:moveTo>
                  <a:lnTo>
                    <a:pt x="192531" y="828294"/>
                  </a:lnTo>
                  <a:lnTo>
                    <a:pt x="192531" y="0"/>
                  </a:lnTo>
                  <a:lnTo>
                    <a:pt x="3704462" y="0"/>
                  </a:lnTo>
                  <a:lnTo>
                    <a:pt x="3704462" y="405384"/>
                  </a:lnTo>
                </a:path>
              </a:pathLst>
            </a:custGeom>
            <a:ln w="19812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911345" y="2836925"/>
              <a:ext cx="5457825" cy="3156585"/>
            </a:xfrm>
            <a:custGeom>
              <a:avLst/>
              <a:gdLst/>
              <a:ahLst/>
              <a:cxnLst/>
              <a:rect l="l" t="t" r="r" b="b"/>
              <a:pathLst>
                <a:path w="5457825" h="3156585">
                  <a:moveTo>
                    <a:pt x="0" y="3156204"/>
                  </a:moveTo>
                  <a:lnTo>
                    <a:pt x="4258056" y="3156204"/>
                  </a:lnTo>
                  <a:lnTo>
                    <a:pt x="4258056" y="0"/>
                  </a:lnTo>
                  <a:lnTo>
                    <a:pt x="0" y="0"/>
                  </a:lnTo>
                  <a:lnTo>
                    <a:pt x="0" y="3156204"/>
                  </a:lnTo>
                  <a:close/>
                </a:path>
                <a:path w="5457825" h="3156585">
                  <a:moveTo>
                    <a:pt x="4258056" y="3156204"/>
                  </a:moveTo>
                  <a:lnTo>
                    <a:pt x="5457444" y="3156204"/>
                  </a:lnTo>
                  <a:lnTo>
                    <a:pt x="5457444" y="153924"/>
                  </a:lnTo>
                  <a:lnTo>
                    <a:pt x="4258056" y="153924"/>
                  </a:lnTo>
                  <a:lnTo>
                    <a:pt x="4258056" y="3156204"/>
                  </a:lnTo>
                  <a:close/>
                </a:path>
              </a:pathLst>
            </a:custGeom>
            <a:ln w="28956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970014" y="2279141"/>
              <a:ext cx="1467485" cy="558165"/>
            </a:xfrm>
            <a:custGeom>
              <a:avLst/>
              <a:gdLst/>
              <a:ahLst/>
              <a:cxnLst/>
              <a:rect l="l" t="t" r="r" b="b"/>
              <a:pathLst>
                <a:path w="1467484" h="558164">
                  <a:moveTo>
                    <a:pt x="0" y="0"/>
                  </a:moveTo>
                  <a:lnTo>
                    <a:pt x="0" y="149479"/>
                  </a:lnTo>
                  <a:lnTo>
                    <a:pt x="1467484" y="149479"/>
                  </a:lnTo>
                  <a:lnTo>
                    <a:pt x="1467484" y="557657"/>
                  </a:lnTo>
                </a:path>
              </a:pathLst>
            </a:custGeom>
            <a:ln w="19812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169402" y="2836925"/>
              <a:ext cx="873760" cy="154305"/>
            </a:xfrm>
            <a:custGeom>
              <a:avLst/>
              <a:gdLst/>
              <a:ahLst/>
              <a:cxnLst/>
              <a:rect l="l" t="t" r="r" b="b"/>
              <a:pathLst>
                <a:path w="873759" h="154305">
                  <a:moveTo>
                    <a:pt x="0" y="153924"/>
                  </a:moveTo>
                  <a:lnTo>
                    <a:pt x="534924" y="153924"/>
                  </a:lnTo>
                  <a:lnTo>
                    <a:pt x="534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  <a:path w="873759" h="154305">
                  <a:moveTo>
                    <a:pt x="534924" y="153924"/>
                  </a:moveTo>
                  <a:lnTo>
                    <a:pt x="873251" y="153924"/>
                  </a:lnTo>
                  <a:lnTo>
                    <a:pt x="873251" y="0"/>
                  </a:lnTo>
                  <a:lnTo>
                    <a:pt x="534924" y="0"/>
                  </a:lnTo>
                  <a:lnTo>
                    <a:pt x="534924" y="153924"/>
                  </a:lnTo>
                  <a:close/>
                </a:path>
              </a:pathLst>
            </a:custGeom>
            <a:ln w="28956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873490" y="2023110"/>
              <a:ext cx="2021839" cy="813435"/>
            </a:xfrm>
            <a:custGeom>
              <a:avLst/>
              <a:gdLst/>
              <a:ahLst/>
              <a:cxnLst/>
              <a:rect l="l" t="t" r="r" b="b"/>
              <a:pathLst>
                <a:path w="2021840" h="813435">
                  <a:moveTo>
                    <a:pt x="2021712" y="228600"/>
                  </a:moveTo>
                  <a:lnTo>
                    <a:pt x="2021712" y="0"/>
                  </a:lnTo>
                  <a:lnTo>
                    <a:pt x="0" y="0"/>
                  </a:lnTo>
                  <a:lnTo>
                    <a:pt x="0" y="813435"/>
                  </a:lnTo>
                </a:path>
              </a:pathLst>
            </a:custGeom>
            <a:ln w="19812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38081" y="2836925"/>
              <a:ext cx="330835" cy="154305"/>
            </a:xfrm>
            <a:custGeom>
              <a:avLst/>
              <a:gdLst/>
              <a:ahLst/>
              <a:cxnLst/>
              <a:rect l="l" t="t" r="r" b="b"/>
              <a:pathLst>
                <a:path w="330834" h="154305">
                  <a:moveTo>
                    <a:pt x="0" y="153924"/>
                  </a:moveTo>
                  <a:lnTo>
                    <a:pt x="330707" y="153924"/>
                  </a:lnTo>
                  <a:lnTo>
                    <a:pt x="330707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28956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204197" y="2427223"/>
              <a:ext cx="638175" cy="595630"/>
            </a:xfrm>
            <a:custGeom>
              <a:avLst/>
              <a:gdLst/>
              <a:ahLst/>
              <a:cxnLst/>
              <a:rect l="l" t="t" r="r" b="b"/>
              <a:pathLst>
                <a:path w="638175" h="595630">
                  <a:moveTo>
                    <a:pt x="638048" y="595249"/>
                  </a:moveTo>
                  <a:lnTo>
                    <a:pt x="401827" y="595249"/>
                  </a:lnTo>
                  <a:lnTo>
                    <a:pt x="401827" y="0"/>
                  </a:lnTo>
                  <a:lnTo>
                    <a:pt x="0" y="0"/>
                  </a:lnTo>
                  <a:lnTo>
                    <a:pt x="0" y="409701"/>
                  </a:lnTo>
                </a:path>
              </a:pathLst>
            </a:custGeom>
            <a:ln w="19812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0124" y="2659380"/>
              <a:ext cx="2106295" cy="1199515"/>
            </a:xfrm>
            <a:custGeom>
              <a:avLst/>
              <a:gdLst/>
              <a:ahLst/>
              <a:cxnLst/>
              <a:rect l="l" t="t" r="r" b="b"/>
              <a:pathLst>
                <a:path w="2106295" h="1199514">
                  <a:moveTo>
                    <a:pt x="2001139" y="0"/>
                  </a:moveTo>
                  <a:lnTo>
                    <a:pt x="105016" y="0"/>
                  </a:lnTo>
                  <a:lnTo>
                    <a:pt x="64138" y="8249"/>
                  </a:lnTo>
                  <a:lnTo>
                    <a:pt x="30757" y="30749"/>
                  </a:lnTo>
                  <a:lnTo>
                    <a:pt x="8252" y="64133"/>
                  </a:lnTo>
                  <a:lnTo>
                    <a:pt x="0" y="105029"/>
                  </a:lnTo>
                  <a:lnTo>
                    <a:pt x="0" y="1094359"/>
                  </a:lnTo>
                  <a:lnTo>
                    <a:pt x="8252" y="1135254"/>
                  </a:lnTo>
                  <a:lnTo>
                    <a:pt x="30757" y="1168638"/>
                  </a:lnTo>
                  <a:lnTo>
                    <a:pt x="64138" y="1191138"/>
                  </a:lnTo>
                  <a:lnTo>
                    <a:pt x="105016" y="1199388"/>
                  </a:lnTo>
                  <a:lnTo>
                    <a:pt x="2001139" y="1199388"/>
                  </a:lnTo>
                  <a:lnTo>
                    <a:pt x="2042034" y="1191138"/>
                  </a:lnTo>
                  <a:lnTo>
                    <a:pt x="2075418" y="1168638"/>
                  </a:lnTo>
                  <a:lnTo>
                    <a:pt x="2097918" y="1135254"/>
                  </a:lnTo>
                  <a:lnTo>
                    <a:pt x="2106168" y="1094359"/>
                  </a:lnTo>
                  <a:lnTo>
                    <a:pt x="2106168" y="105029"/>
                  </a:lnTo>
                  <a:lnTo>
                    <a:pt x="2097918" y="64133"/>
                  </a:lnTo>
                  <a:lnTo>
                    <a:pt x="2075418" y="30749"/>
                  </a:lnTo>
                  <a:lnTo>
                    <a:pt x="2042034" y="8249"/>
                  </a:lnTo>
                  <a:lnTo>
                    <a:pt x="200113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30124" y="2659380"/>
              <a:ext cx="2106295" cy="1199515"/>
            </a:xfrm>
            <a:custGeom>
              <a:avLst/>
              <a:gdLst/>
              <a:ahLst/>
              <a:cxnLst/>
              <a:rect l="l" t="t" r="r" b="b"/>
              <a:pathLst>
                <a:path w="2106295" h="1199514">
                  <a:moveTo>
                    <a:pt x="0" y="105029"/>
                  </a:moveTo>
                  <a:lnTo>
                    <a:pt x="8252" y="64133"/>
                  </a:lnTo>
                  <a:lnTo>
                    <a:pt x="30757" y="30749"/>
                  </a:lnTo>
                  <a:lnTo>
                    <a:pt x="64138" y="8249"/>
                  </a:lnTo>
                  <a:lnTo>
                    <a:pt x="105016" y="0"/>
                  </a:lnTo>
                  <a:lnTo>
                    <a:pt x="2001139" y="0"/>
                  </a:lnTo>
                  <a:lnTo>
                    <a:pt x="2042034" y="8249"/>
                  </a:lnTo>
                  <a:lnTo>
                    <a:pt x="2075418" y="30749"/>
                  </a:lnTo>
                  <a:lnTo>
                    <a:pt x="2097918" y="64133"/>
                  </a:lnTo>
                  <a:lnTo>
                    <a:pt x="2106168" y="105029"/>
                  </a:lnTo>
                  <a:lnTo>
                    <a:pt x="2106168" y="1094359"/>
                  </a:lnTo>
                  <a:lnTo>
                    <a:pt x="2097918" y="1135254"/>
                  </a:lnTo>
                  <a:lnTo>
                    <a:pt x="2075418" y="1168638"/>
                  </a:lnTo>
                  <a:lnTo>
                    <a:pt x="2042034" y="1191138"/>
                  </a:lnTo>
                  <a:lnTo>
                    <a:pt x="2001139" y="1199388"/>
                  </a:lnTo>
                  <a:lnTo>
                    <a:pt x="105016" y="1199388"/>
                  </a:lnTo>
                  <a:lnTo>
                    <a:pt x="64138" y="1191138"/>
                  </a:lnTo>
                  <a:lnTo>
                    <a:pt x="30757" y="1168638"/>
                  </a:lnTo>
                  <a:lnTo>
                    <a:pt x="8252" y="1135254"/>
                  </a:lnTo>
                  <a:lnTo>
                    <a:pt x="0" y="1094359"/>
                  </a:lnTo>
                  <a:lnTo>
                    <a:pt x="0" y="105029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337515" y="2706090"/>
            <a:ext cx="1734820" cy="99314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Canvas</a:t>
            </a:r>
            <a:endParaRPr sz="1400">
              <a:latin typeface="Arial"/>
              <a:cs typeface="Arial"/>
            </a:endParaRPr>
          </a:p>
          <a:p>
            <a:pPr marL="193675" marR="5080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Content of the</a:t>
            </a:r>
            <a:r>
              <a:rPr dirty="0" sz="1400" spc="-16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XML 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view</a:t>
            </a:r>
            <a:endParaRPr sz="14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Graphical</a:t>
            </a:r>
            <a:r>
              <a:rPr dirty="0" sz="1400" spc="-6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display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26949" y="4079621"/>
            <a:ext cx="2117090" cy="2088514"/>
            <a:chOff x="226949" y="4079621"/>
            <a:chExt cx="2117090" cy="2088514"/>
          </a:xfrm>
        </p:grpSpPr>
        <p:sp>
          <p:nvSpPr>
            <p:cNvPr id="18" name="object 18"/>
            <p:cNvSpPr/>
            <p:nvPr/>
          </p:nvSpPr>
          <p:spPr>
            <a:xfrm>
              <a:off x="230124" y="4082796"/>
              <a:ext cx="2110740" cy="2082164"/>
            </a:xfrm>
            <a:custGeom>
              <a:avLst/>
              <a:gdLst/>
              <a:ahLst/>
              <a:cxnLst/>
              <a:rect l="l" t="t" r="r" b="b"/>
              <a:pathLst>
                <a:path w="2110740" h="2082164">
                  <a:moveTo>
                    <a:pt x="1993519" y="0"/>
                  </a:moveTo>
                  <a:lnTo>
                    <a:pt x="117271" y="0"/>
                  </a:lnTo>
                  <a:lnTo>
                    <a:pt x="71623" y="9207"/>
                  </a:lnTo>
                  <a:lnTo>
                    <a:pt x="34347" y="34321"/>
                  </a:lnTo>
                  <a:lnTo>
                    <a:pt x="9215" y="71580"/>
                  </a:lnTo>
                  <a:lnTo>
                    <a:pt x="0" y="117220"/>
                  </a:lnTo>
                  <a:lnTo>
                    <a:pt x="0" y="1964512"/>
                  </a:lnTo>
                  <a:lnTo>
                    <a:pt x="9215" y="2010160"/>
                  </a:lnTo>
                  <a:lnTo>
                    <a:pt x="34347" y="2047436"/>
                  </a:lnTo>
                  <a:lnTo>
                    <a:pt x="71623" y="2072568"/>
                  </a:lnTo>
                  <a:lnTo>
                    <a:pt x="117271" y="2081783"/>
                  </a:lnTo>
                  <a:lnTo>
                    <a:pt x="1993519" y="2081783"/>
                  </a:lnTo>
                  <a:lnTo>
                    <a:pt x="2039159" y="2072568"/>
                  </a:lnTo>
                  <a:lnTo>
                    <a:pt x="2076418" y="2047436"/>
                  </a:lnTo>
                  <a:lnTo>
                    <a:pt x="2101532" y="2010160"/>
                  </a:lnTo>
                  <a:lnTo>
                    <a:pt x="2110740" y="1964512"/>
                  </a:lnTo>
                  <a:lnTo>
                    <a:pt x="2110740" y="117220"/>
                  </a:lnTo>
                  <a:lnTo>
                    <a:pt x="2101532" y="71580"/>
                  </a:lnTo>
                  <a:lnTo>
                    <a:pt x="2076418" y="34321"/>
                  </a:lnTo>
                  <a:lnTo>
                    <a:pt x="2039159" y="9207"/>
                  </a:lnTo>
                  <a:lnTo>
                    <a:pt x="199351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30124" y="4082796"/>
              <a:ext cx="2110740" cy="2082164"/>
            </a:xfrm>
            <a:custGeom>
              <a:avLst/>
              <a:gdLst/>
              <a:ahLst/>
              <a:cxnLst/>
              <a:rect l="l" t="t" r="r" b="b"/>
              <a:pathLst>
                <a:path w="2110740" h="2082164">
                  <a:moveTo>
                    <a:pt x="0" y="117220"/>
                  </a:moveTo>
                  <a:lnTo>
                    <a:pt x="9215" y="71580"/>
                  </a:lnTo>
                  <a:lnTo>
                    <a:pt x="34347" y="34321"/>
                  </a:lnTo>
                  <a:lnTo>
                    <a:pt x="71623" y="9207"/>
                  </a:lnTo>
                  <a:lnTo>
                    <a:pt x="117271" y="0"/>
                  </a:lnTo>
                  <a:lnTo>
                    <a:pt x="1993519" y="0"/>
                  </a:lnTo>
                  <a:lnTo>
                    <a:pt x="2039159" y="9207"/>
                  </a:lnTo>
                  <a:lnTo>
                    <a:pt x="2076418" y="34321"/>
                  </a:lnTo>
                  <a:lnTo>
                    <a:pt x="2101532" y="71580"/>
                  </a:lnTo>
                  <a:lnTo>
                    <a:pt x="2110740" y="117220"/>
                  </a:lnTo>
                  <a:lnTo>
                    <a:pt x="2110740" y="1964512"/>
                  </a:lnTo>
                  <a:lnTo>
                    <a:pt x="2101532" y="2010160"/>
                  </a:lnTo>
                  <a:lnTo>
                    <a:pt x="2076418" y="2047436"/>
                  </a:lnTo>
                  <a:lnTo>
                    <a:pt x="2039159" y="2072568"/>
                  </a:lnTo>
                  <a:lnTo>
                    <a:pt x="1993519" y="2081783"/>
                  </a:lnTo>
                  <a:lnTo>
                    <a:pt x="117271" y="2081783"/>
                  </a:lnTo>
                  <a:lnTo>
                    <a:pt x="71623" y="2072568"/>
                  </a:lnTo>
                  <a:lnTo>
                    <a:pt x="34347" y="2047436"/>
                  </a:lnTo>
                  <a:lnTo>
                    <a:pt x="9215" y="2010160"/>
                  </a:lnTo>
                  <a:lnTo>
                    <a:pt x="0" y="1964512"/>
                  </a:lnTo>
                  <a:lnTo>
                    <a:pt x="0" y="117220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328926" y="4887214"/>
            <a:ext cx="255904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2570" algn="l"/>
              </a:tabLst>
            </a:pPr>
            <a:r>
              <a:rPr dirty="0" u="heavy" sz="1400">
                <a:solidFill>
                  <a:srgbClr val="008FD2"/>
                </a:solidFill>
                <a:uFill>
                  <a:solidFill>
                    <a:srgbClr val="EFAB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>
                <a:solidFill>
                  <a:srgbClr val="008FD2"/>
                </a:solidFill>
                <a:uFill>
                  <a:solidFill>
                    <a:srgbClr val="EFAB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1172" y="4133443"/>
            <a:ext cx="1845310" cy="1923414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Palette/Outline</a:t>
            </a:r>
            <a:endParaRPr sz="14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SAPUI5</a:t>
            </a:r>
            <a:r>
              <a:rPr dirty="0" sz="1400" spc="-2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controls</a:t>
            </a:r>
            <a:endParaRPr sz="1400">
              <a:latin typeface="Arial"/>
              <a:cs typeface="Arial"/>
            </a:endParaRPr>
          </a:p>
          <a:p>
            <a:pPr marL="193675" marR="13970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Drag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&amp; drop</a:t>
            </a:r>
            <a:r>
              <a:rPr dirty="0" sz="1400" spc="-10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controls  to the</a:t>
            </a:r>
            <a:r>
              <a:rPr dirty="0" sz="1400" spc="-5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canvas</a:t>
            </a:r>
            <a:endParaRPr sz="14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Add/Remove</a:t>
            </a:r>
            <a:endParaRPr sz="1400">
              <a:latin typeface="Arial"/>
              <a:cs typeface="Arial"/>
            </a:endParaRPr>
          </a:p>
          <a:p>
            <a:pPr marL="193675">
              <a:lnSpc>
                <a:spcPct val="100000"/>
              </a:lnSpc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controls from</a:t>
            </a:r>
            <a:r>
              <a:rPr dirty="0" sz="1400" spc="-12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Outline</a:t>
            </a:r>
            <a:endParaRPr sz="1400">
              <a:latin typeface="Arial"/>
              <a:cs typeface="Arial"/>
            </a:endParaRPr>
          </a:p>
          <a:p>
            <a:pPr marL="193675" marR="330200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Focus on</a:t>
            </a:r>
            <a:r>
              <a:rPr dirty="0" sz="1400" spc="-13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control  from</a:t>
            </a:r>
            <a:r>
              <a:rPr dirty="0" sz="1400" spc="-3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Outline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837293" y="3389248"/>
            <a:ext cx="2112645" cy="2269490"/>
            <a:chOff x="9837293" y="3389248"/>
            <a:chExt cx="2112645" cy="2269490"/>
          </a:xfrm>
        </p:grpSpPr>
        <p:sp>
          <p:nvSpPr>
            <p:cNvPr id="23" name="object 23"/>
            <p:cNvSpPr/>
            <p:nvPr/>
          </p:nvSpPr>
          <p:spPr>
            <a:xfrm>
              <a:off x="9840468" y="3392423"/>
              <a:ext cx="2106295" cy="2263140"/>
            </a:xfrm>
            <a:custGeom>
              <a:avLst/>
              <a:gdLst/>
              <a:ahLst/>
              <a:cxnLst/>
              <a:rect l="l" t="t" r="r" b="b"/>
              <a:pathLst>
                <a:path w="2106295" h="2263140">
                  <a:moveTo>
                    <a:pt x="1996693" y="0"/>
                  </a:moveTo>
                  <a:lnTo>
                    <a:pt x="109474" y="0"/>
                  </a:lnTo>
                  <a:lnTo>
                    <a:pt x="66865" y="8604"/>
                  </a:lnTo>
                  <a:lnTo>
                    <a:pt x="32067" y="32067"/>
                  </a:lnTo>
                  <a:lnTo>
                    <a:pt x="8604" y="66865"/>
                  </a:lnTo>
                  <a:lnTo>
                    <a:pt x="0" y="109474"/>
                  </a:lnTo>
                  <a:lnTo>
                    <a:pt x="0" y="2153666"/>
                  </a:lnTo>
                  <a:lnTo>
                    <a:pt x="8604" y="2196269"/>
                  </a:lnTo>
                  <a:lnTo>
                    <a:pt x="32067" y="2231067"/>
                  </a:lnTo>
                  <a:lnTo>
                    <a:pt x="66865" y="2254533"/>
                  </a:lnTo>
                  <a:lnTo>
                    <a:pt x="109474" y="2263140"/>
                  </a:lnTo>
                  <a:lnTo>
                    <a:pt x="1996693" y="2263140"/>
                  </a:lnTo>
                  <a:lnTo>
                    <a:pt x="2039302" y="2254533"/>
                  </a:lnTo>
                  <a:lnTo>
                    <a:pt x="2074100" y="2231067"/>
                  </a:lnTo>
                  <a:lnTo>
                    <a:pt x="2097563" y="2196269"/>
                  </a:lnTo>
                  <a:lnTo>
                    <a:pt x="2106167" y="2153666"/>
                  </a:lnTo>
                  <a:lnTo>
                    <a:pt x="2106167" y="109474"/>
                  </a:lnTo>
                  <a:lnTo>
                    <a:pt x="2097563" y="66865"/>
                  </a:lnTo>
                  <a:lnTo>
                    <a:pt x="2074100" y="32067"/>
                  </a:lnTo>
                  <a:lnTo>
                    <a:pt x="2039302" y="8604"/>
                  </a:lnTo>
                  <a:lnTo>
                    <a:pt x="199669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840468" y="3392423"/>
              <a:ext cx="2106295" cy="2263140"/>
            </a:xfrm>
            <a:custGeom>
              <a:avLst/>
              <a:gdLst/>
              <a:ahLst/>
              <a:cxnLst/>
              <a:rect l="l" t="t" r="r" b="b"/>
              <a:pathLst>
                <a:path w="2106295" h="2263140">
                  <a:moveTo>
                    <a:pt x="0" y="109474"/>
                  </a:moveTo>
                  <a:lnTo>
                    <a:pt x="8604" y="66865"/>
                  </a:lnTo>
                  <a:lnTo>
                    <a:pt x="32067" y="32067"/>
                  </a:lnTo>
                  <a:lnTo>
                    <a:pt x="66865" y="8604"/>
                  </a:lnTo>
                  <a:lnTo>
                    <a:pt x="109474" y="0"/>
                  </a:lnTo>
                  <a:lnTo>
                    <a:pt x="1996693" y="0"/>
                  </a:lnTo>
                  <a:lnTo>
                    <a:pt x="2039302" y="8604"/>
                  </a:lnTo>
                  <a:lnTo>
                    <a:pt x="2074100" y="32067"/>
                  </a:lnTo>
                  <a:lnTo>
                    <a:pt x="2097563" y="66865"/>
                  </a:lnTo>
                  <a:lnTo>
                    <a:pt x="2106167" y="109474"/>
                  </a:lnTo>
                  <a:lnTo>
                    <a:pt x="2106167" y="2153666"/>
                  </a:lnTo>
                  <a:lnTo>
                    <a:pt x="2097563" y="2196269"/>
                  </a:lnTo>
                  <a:lnTo>
                    <a:pt x="2074100" y="2231067"/>
                  </a:lnTo>
                  <a:lnTo>
                    <a:pt x="2039302" y="2254533"/>
                  </a:lnTo>
                  <a:lnTo>
                    <a:pt x="1996693" y="2263140"/>
                  </a:lnTo>
                  <a:lnTo>
                    <a:pt x="109474" y="2263140"/>
                  </a:lnTo>
                  <a:lnTo>
                    <a:pt x="66865" y="2254533"/>
                  </a:lnTo>
                  <a:lnTo>
                    <a:pt x="32067" y="2231067"/>
                  </a:lnTo>
                  <a:lnTo>
                    <a:pt x="8604" y="2196269"/>
                  </a:lnTo>
                  <a:lnTo>
                    <a:pt x="0" y="2153666"/>
                  </a:lnTo>
                  <a:lnTo>
                    <a:pt x="0" y="109474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9951466" y="3478529"/>
            <a:ext cx="1820545" cy="1131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Properties,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Events</a:t>
            </a:r>
            <a:r>
              <a:rPr dirty="0" sz="1400" spc="-12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and 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Data</a:t>
            </a:r>
            <a:r>
              <a:rPr dirty="0" sz="1400" spc="-2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Pane</a:t>
            </a:r>
            <a:endParaRPr sz="1400">
              <a:latin typeface="Arial"/>
              <a:cs typeface="Arial"/>
            </a:endParaRPr>
          </a:p>
          <a:p>
            <a:pPr marL="193675" marR="19050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Shows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properties  and data of</a:t>
            </a:r>
            <a:r>
              <a:rPr dirty="0" sz="1400" spc="-10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selected 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control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951466" y="4621784"/>
            <a:ext cx="1755139" cy="918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3675" marR="5080" indent="-18161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Entity sets and  properties of</a:t>
            </a:r>
            <a:r>
              <a:rPr dirty="0" sz="1400" spc="-14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OData 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OData</a:t>
            </a:r>
            <a:r>
              <a:rPr dirty="0" sz="1400" spc="-3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binding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656960" y="1624457"/>
            <a:ext cx="2625090" cy="657225"/>
            <a:chOff x="5656960" y="1624457"/>
            <a:chExt cx="2625090" cy="657225"/>
          </a:xfrm>
        </p:grpSpPr>
        <p:sp>
          <p:nvSpPr>
            <p:cNvPr id="28" name="object 28"/>
            <p:cNvSpPr/>
            <p:nvPr/>
          </p:nvSpPr>
          <p:spPr>
            <a:xfrm>
              <a:off x="5660135" y="1627632"/>
              <a:ext cx="2618740" cy="650875"/>
            </a:xfrm>
            <a:custGeom>
              <a:avLst/>
              <a:gdLst/>
              <a:ahLst/>
              <a:cxnLst/>
              <a:rect l="l" t="t" r="r" b="b"/>
              <a:pathLst>
                <a:path w="2618740" h="650875">
                  <a:moveTo>
                    <a:pt x="2552572" y="0"/>
                  </a:moveTo>
                  <a:lnTo>
                    <a:pt x="65659" y="0"/>
                  </a:lnTo>
                  <a:lnTo>
                    <a:pt x="40130" y="5169"/>
                  </a:lnTo>
                  <a:lnTo>
                    <a:pt x="19256" y="19256"/>
                  </a:lnTo>
                  <a:lnTo>
                    <a:pt x="5169" y="40130"/>
                  </a:lnTo>
                  <a:lnTo>
                    <a:pt x="0" y="65658"/>
                  </a:lnTo>
                  <a:lnTo>
                    <a:pt x="0" y="585088"/>
                  </a:lnTo>
                  <a:lnTo>
                    <a:pt x="5169" y="610617"/>
                  </a:lnTo>
                  <a:lnTo>
                    <a:pt x="19256" y="631491"/>
                  </a:lnTo>
                  <a:lnTo>
                    <a:pt x="40130" y="645578"/>
                  </a:lnTo>
                  <a:lnTo>
                    <a:pt x="65659" y="650747"/>
                  </a:lnTo>
                  <a:lnTo>
                    <a:pt x="2552572" y="650747"/>
                  </a:lnTo>
                  <a:lnTo>
                    <a:pt x="2578101" y="645578"/>
                  </a:lnTo>
                  <a:lnTo>
                    <a:pt x="2598975" y="631491"/>
                  </a:lnTo>
                  <a:lnTo>
                    <a:pt x="2613062" y="610617"/>
                  </a:lnTo>
                  <a:lnTo>
                    <a:pt x="2618232" y="585088"/>
                  </a:lnTo>
                  <a:lnTo>
                    <a:pt x="2618232" y="65658"/>
                  </a:lnTo>
                  <a:lnTo>
                    <a:pt x="2613062" y="40130"/>
                  </a:lnTo>
                  <a:lnTo>
                    <a:pt x="2598975" y="19256"/>
                  </a:lnTo>
                  <a:lnTo>
                    <a:pt x="2578101" y="5169"/>
                  </a:lnTo>
                  <a:lnTo>
                    <a:pt x="25525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660135" y="1627632"/>
              <a:ext cx="2618740" cy="650875"/>
            </a:xfrm>
            <a:custGeom>
              <a:avLst/>
              <a:gdLst/>
              <a:ahLst/>
              <a:cxnLst/>
              <a:rect l="l" t="t" r="r" b="b"/>
              <a:pathLst>
                <a:path w="2618740" h="650875">
                  <a:moveTo>
                    <a:pt x="0" y="65658"/>
                  </a:moveTo>
                  <a:lnTo>
                    <a:pt x="5169" y="40130"/>
                  </a:lnTo>
                  <a:lnTo>
                    <a:pt x="19256" y="19256"/>
                  </a:lnTo>
                  <a:lnTo>
                    <a:pt x="40130" y="5169"/>
                  </a:lnTo>
                  <a:lnTo>
                    <a:pt x="65659" y="0"/>
                  </a:lnTo>
                  <a:lnTo>
                    <a:pt x="2552572" y="0"/>
                  </a:lnTo>
                  <a:lnTo>
                    <a:pt x="2578101" y="5169"/>
                  </a:lnTo>
                  <a:lnTo>
                    <a:pt x="2598975" y="19256"/>
                  </a:lnTo>
                  <a:lnTo>
                    <a:pt x="2613062" y="40130"/>
                  </a:lnTo>
                  <a:lnTo>
                    <a:pt x="2618232" y="65658"/>
                  </a:lnTo>
                  <a:lnTo>
                    <a:pt x="2618232" y="585088"/>
                  </a:lnTo>
                  <a:lnTo>
                    <a:pt x="2613062" y="610617"/>
                  </a:lnTo>
                  <a:lnTo>
                    <a:pt x="2598975" y="631491"/>
                  </a:lnTo>
                  <a:lnTo>
                    <a:pt x="2578101" y="645578"/>
                  </a:lnTo>
                  <a:lnTo>
                    <a:pt x="2552572" y="650747"/>
                  </a:lnTo>
                  <a:lnTo>
                    <a:pt x="65659" y="650747"/>
                  </a:lnTo>
                  <a:lnTo>
                    <a:pt x="40130" y="645578"/>
                  </a:lnTo>
                  <a:lnTo>
                    <a:pt x="19256" y="631491"/>
                  </a:lnTo>
                  <a:lnTo>
                    <a:pt x="5169" y="610617"/>
                  </a:lnTo>
                  <a:lnTo>
                    <a:pt x="0" y="585088"/>
                  </a:lnTo>
                  <a:lnTo>
                    <a:pt x="0" y="65658"/>
                  </a:lnTo>
                  <a:close/>
                </a:path>
              </a:pathLst>
            </a:custGeom>
            <a:ln w="609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757164" y="1663039"/>
            <a:ext cx="2399030" cy="52832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Device Form</a:t>
            </a:r>
            <a:r>
              <a:rPr dirty="0" sz="1400" spc="-2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Factor</a:t>
            </a:r>
            <a:endParaRPr sz="14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 spc="-10">
                <a:solidFill>
                  <a:srgbClr val="008FD2"/>
                </a:solidFill>
                <a:latin typeface="Arial"/>
                <a:cs typeface="Arial"/>
              </a:rPr>
              <a:t>Smartphone/Tablet/Desktop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837293" y="2247773"/>
            <a:ext cx="2112645" cy="405765"/>
            <a:chOff x="9837293" y="2247773"/>
            <a:chExt cx="2112645" cy="405765"/>
          </a:xfrm>
        </p:grpSpPr>
        <p:sp>
          <p:nvSpPr>
            <p:cNvPr id="32" name="object 32"/>
            <p:cNvSpPr/>
            <p:nvPr/>
          </p:nvSpPr>
          <p:spPr>
            <a:xfrm>
              <a:off x="9840468" y="2250948"/>
              <a:ext cx="2106295" cy="399415"/>
            </a:xfrm>
            <a:custGeom>
              <a:avLst/>
              <a:gdLst/>
              <a:ahLst/>
              <a:cxnLst/>
              <a:rect l="l" t="t" r="r" b="b"/>
              <a:pathLst>
                <a:path w="2106295" h="399414">
                  <a:moveTo>
                    <a:pt x="2039620" y="0"/>
                  </a:moveTo>
                  <a:lnTo>
                    <a:pt x="66548" y="0"/>
                  </a:lnTo>
                  <a:lnTo>
                    <a:pt x="40665" y="5236"/>
                  </a:lnTo>
                  <a:lnTo>
                    <a:pt x="19510" y="19510"/>
                  </a:lnTo>
                  <a:lnTo>
                    <a:pt x="5236" y="40665"/>
                  </a:lnTo>
                  <a:lnTo>
                    <a:pt x="0" y="66548"/>
                  </a:lnTo>
                  <a:lnTo>
                    <a:pt x="0" y="332739"/>
                  </a:lnTo>
                  <a:lnTo>
                    <a:pt x="5236" y="358622"/>
                  </a:lnTo>
                  <a:lnTo>
                    <a:pt x="19510" y="379777"/>
                  </a:lnTo>
                  <a:lnTo>
                    <a:pt x="40665" y="394051"/>
                  </a:lnTo>
                  <a:lnTo>
                    <a:pt x="66548" y="399288"/>
                  </a:lnTo>
                  <a:lnTo>
                    <a:pt x="2039620" y="399288"/>
                  </a:lnTo>
                  <a:lnTo>
                    <a:pt x="2065502" y="394051"/>
                  </a:lnTo>
                  <a:lnTo>
                    <a:pt x="2086657" y="379777"/>
                  </a:lnTo>
                  <a:lnTo>
                    <a:pt x="2100931" y="358622"/>
                  </a:lnTo>
                  <a:lnTo>
                    <a:pt x="2106167" y="332739"/>
                  </a:lnTo>
                  <a:lnTo>
                    <a:pt x="2106167" y="66548"/>
                  </a:lnTo>
                  <a:lnTo>
                    <a:pt x="2100931" y="40665"/>
                  </a:lnTo>
                  <a:lnTo>
                    <a:pt x="2086657" y="19510"/>
                  </a:lnTo>
                  <a:lnTo>
                    <a:pt x="2065502" y="5236"/>
                  </a:lnTo>
                  <a:lnTo>
                    <a:pt x="203962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840468" y="2250948"/>
              <a:ext cx="2106295" cy="399415"/>
            </a:xfrm>
            <a:custGeom>
              <a:avLst/>
              <a:gdLst/>
              <a:ahLst/>
              <a:cxnLst/>
              <a:rect l="l" t="t" r="r" b="b"/>
              <a:pathLst>
                <a:path w="2106295" h="399414">
                  <a:moveTo>
                    <a:pt x="0" y="66548"/>
                  </a:moveTo>
                  <a:lnTo>
                    <a:pt x="5236" y="40665"/>
                  </a:lnTo>
                  <a:lnTo>
                    <a:pt x="19510" y="19510"/>
                  </a:lnTo>
                  <a:lnTo>
                    <a:pt x="40665" y="5236"/>
                  </a:lnTo>
                  <a:lnTo>
                    <a:pt x="66548" y="0"/>
                  </a:lnTo>
                  <a:lnTo>
                    <a:pt x="2039620" y="0"/>
                  </a:lnTo>
                  <a:lnTo>
                    <a:pt x="2065502" y="5236"/>
                  </a:lnTo>
                  <a:lnTo>
                    <a:pt x="2086657" y="19510"/>
                  </a:lnTo>
                  <a:lnTo>
                    <a:pt x="2100931" y="40665"/>
                  </a:lnTo>
                  <a:lnTo>
                    <a:pt x="2106167" y="66548"/>
                  </a:lnTo>
                  <a:lnTo>
                    <a:pt x="2106167" y="332739"/>
                  </a:lnTo>
                  <a:lnTo>
                    <a:pt x="2100931" y="358622"/>
                  </a:lnTo>
                  <a:lnTo>
                    <a:pt x="2086657" y="379777"/>
                  </a:lnTo>
                  <a:lnTo>
                    <a:pt x="2065502" y="394051"/>
                  </a:lnTo>
                  <a:lnTo>
                    <a:pt x="2039620" y="399288"/>
                  </a:lnTo>
                  <a:lnTo>
                    <a:pt x="66548" y="399288"/>
                  </a:lnTo>
                  <a:lnTo>
                    <a:pt x="40665" y="394051"/>
                  </a:lnTo>
                  <a:lnTo>
                    <a:pt x="19510" y="379777"/>
                  </a:lnTo>
                  <a:lnTo>
                    <a:pt x="5236" y="358622"/>
                  </a:lnTo>
                  <a:lnTo>
                    <a:pt x="0" y="332739"/>
                  </a:lnTo>
                  <a:lnTo>
                    <a:pt x="0" y="66548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9939019" y="2324226"/>
            <a:ext cx="14389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Panes</a:t>
            </a:r>
            <a:r>
              <a:rPr dirty="0" sz="1400" spc="-9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Hide/Show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837293" y="2819273"/>
            <a:ext cx="2112645" cy="405765"/>
            <a:chOff x="9837293" y="2819273"/>
            <a:chExt cx="2112645" cy="405765"/>
          </a:xfrm>
        </p:grpSpPr>
        <p:sp>
          <p:nvSpPr>
            <p:cNvPr id="36" name="object 36"/>
            <p:cNvSpPr/>
            <p:nvPr/>
          </p:nvSpPr>
          <p:spPr>
            <a:xfrm>
              <a:off x="9840468" y="2822448"/>
              <a:ext cx="2106295" cy="399415"/>
            </a:xfrm>
            <a:custGeom>
              <a:avLst/>
              <a:gdLst/>
              <a:ahLst/>
              <a:cxnLst/>
              <a:rect l="l" t="t" r="r" b="b"/>
              <a:pathLst>
                <a:path w="2106295" h="399414">
                  <a:moveTo>
                    <a:pt x="2039620" y="0"/>
                  </a:moveTo>
                  <a:lnTo>
                    <a:pt x="66548" y="0"/>
                  </a:lnTo>
                  <a:lnTo>
                    <a:pt x="40665" y="5236"/>
                  </a:lnTo>
                  <a:lnTo>
                    <a:pt x="19510" y="19510"/>
                  </a:lnTo>
                  <a:lnTo>
                    <a:pt x="5236" y="40665"/>
                  </a:lnTo>
                  <a:lnTo>
                    <a:pt x="0" y="66548"/>
                  </a:lnTo>
                  <a:lnTo>
                    <a:pt x="0" y="332739"/>
                  </a:lnTo>
                  <a:lnTo>
                    <a:pt x="5236" y="358622"/>
                  </a:lnTo>
                  <a:lnTo>
                    <a:pt x="19510" y="379777"/>
                  </a:lnTo>
                  <a:lnTo>
                    <a:pt x="40665" y="394051"/>
                  </a:lnTo>
                  <a:lnTo>
                    <a:pt x="66548" y="399288"/>
                  </a:lnTo>
                  <a:lnTo>
                    <a:pt x="2039620" y="399288"/>
                  </a:lnTo>
                  <a:lnTo>
                    <a:pt x="2065502" y="394051"/>
                  </a:lnTo>
                  <a:lnTo>
                    <a:pt x="2086657" y="379777"/>
                  </a:lnTo>
                  <a:lnTo>
                    <a:pt x="2100931" y="358622"/>
                  </a:lnTo>
                  <a:lnTo>
                    <a:pt x="2106167" y="332739"/>
                  </a:lnTo>
                  <a:lnTo>
                    <a:pt x="2106167" y="66548"/>
                  </a:lnTo>
                  <a:lnTo>
                    <a:pt x="2100931" y="40665"/>
                  </a:lnTo>
                  <a:lnTo>
                    <a:pt x="2086657" y="19510"/>
                  </a:lnTo>
                  <a:lnTo>
                    <a:pt x="2065502" y="5236"/>
                  </a:lnTo>
                  <a:lnTo>
                    <a:pt x="203962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840468" y="2822448"/>
              <a:ext cx="2106295" cy="399415"/>
            </a:xfrm>
            <a:custGeom>
              <a:avLst/>
              <a:gdLst/>
              <a:ahLst/>
              <a:cxnLst/>
              <a:rect l="l" t="t" r="r" b="b"/>
              <a:pathLst>
                <a:path w="2106295" h="399414">
                  <a:moveTo>
                    <a:pt x="0" y="66548"/>
                  </a:moveTo>
                  <a:lnTo>
                    <a:pt x="5236" y="40665"/>
                  </a:lnTo>
                  <a:lnTo>
                    <a:pt x="19510" y="19510"/>
                  </a:lnTo>
                  <a:lnTo>
                    <a:pt x="40665" y="5236"/>
                  </a:lnTo>
                  <a:lnTo>
                    <a:pt x="66548" y="0"/>
                  </a:lnTo>
                  <a:lnTo>
                    <a:pt x="2039620" y="0"/>
                  </a:lnTo>
                  <a:lnTo>
                    <a:pt x="2065502" y="5236"/>
                  </a:lnTo>
                  <a:lnTo>
                    <a:pt x="2086657" y="19510"/>
                  </a:lnTo>
                  <a:lnTo>
                    <a:pt x="2100931" y="40665"/>
                  </a:lnTo>
                  <a:lnTo>
                    <a:pt x="2106167" y="66548"/>
                  </a:lnTo>
                  <a:lnTo>
                    <a:pt x="2106167" y="332739"/>
                  </a:lnTo>
                  <a:lnTo>
                    <a:pt x="2100931" y="358622"/>
                  </a:lnTo>
                  <a:lnTo>
                    <a:pt x="2086657" y="379777"/>
                  </a:lnTo>
                  <a:lnTo>
                    <a:pt x="2065502" y="394051"/>
                  </a:lnTo>
                  <a:lnTo>
                    <a:pt x="2039620" y="399288"/>
                  </a:lnTo>
                  <a:lnTo>
                    <a:pt x="66548" y="399288"/>
                  </a:lnTo>
                  <a:lnTo>
                    <a:pt x="40665" y="394051"/>
                  </a:lnTo>
                  <a:lnTo>
                    <a:pt x="19510" y="379777"/>
                  </a:lnTo>
                  <a:lnTo>
                    <a:pt x="5236" y="358622"/>
                  </a:lnTo>
                  <a:lnTo>
                    <a:pt x="0" y="332739"/>
                  </a:lnTo>
                  <a:lnTo>
                    <a:pt x="0" y="66548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9939019" y="2895092"/>
            <a:ext cx="92646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Undo/Redo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506374" y="242773"/>
            <a:ext cx="324739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Building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a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Small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UI5</a:t>
            </a:r>
            <a:r>
              <a:rPr dirty="0" sz="1800" spc="-150" b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Application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pc="-5"/>
              <a:t>Layout </a:t>
            </a:r>
            <a:r>
              <a:rPr dirty="0"/>
              <a:t>editor</a:t>
            </a:r>
            <a:r>
              <a:rPr dirty="0" spc="-40"/>
              <a:t> </a:t>
            </a:r>
            <a:r>
              <a:rPr dirty="0"/>
              <a:t>(WYSIWYG)</a:t>
            </a:r>
          </a:p>
        </p:txBody>
      </p:sp>
      <p:sp>
        <p:nvSpPr>
          <p:cNvPr id="40" name="object 40"/>
          <p:cNvSpPr/>
          <p:nvPr/>
        </p:nvSpPr>
        <p:spPr>
          <a:xfrm>
            <a:off x="9377933" y="4525517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 h="0">
                <a:moveTo>
                  <a:pt x="464058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EFA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6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5518" y="1620139"/>
            <a:ext cx="2822575" cy="3195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2405" marR="5080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5">
                <a:latin typeface="Arial"/>
                <a:cs typeface="Arial"/>
              </a:rPr>
              <a:t>While running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app,  </a:t>
            </a:r>
            <a:r>
              <a:rPr dirty="0" sz="1800" spc="-10">
                <a:latin typeface="Arial"/>
                <a:cs typeface="Arial"/>
              </a:rPr>
              <a:t>you </a:t>
            </a:r>
            <a:r>
              <a:rPr dirty="0" sz="1800" spc="-5">
                <a:latin typeface="Arial"/>
                <a:cs typeface="Arial"/>
              </a:rPr>
              <a:t>can select an  element either in </a:t>
            </a:r>
            <a:r>
              <a:rPr dirty="0" sz="1800">
                <a:latin typeface="Arial"/>
                <a:cs typeface="Arial"/>
              </a:rPr>
              <a:t>the  </a:t>
            </a:r>
            <a:r>
              <a:rPr dirty="0" sz="1800" spc="-5">
                <a:latin typeface="Arial"/>
                <a:cs typeface="Arial"/>
              </a:rPr>
              <a:t>outline or directly in </a:t>
            </a:r>
            <a:r>
              <a:rPr dirty="0" sz="1800">
                <a:latin typeface="Arial"/>
                <a:cs typeface="Arial"/>
              </a:rPr>
              <a:t>the  </a:t>
            </a:r>
            <a:r>
              <a:rPr dirty="0" sz="1800" spc="-5">
                <a:latin typeface="Arial"/>
                <a:cs typeface="Arial"/>
              </a:rPr>
              <a:t>app </a:t>
            </a:r>
            <a:r>
              <a:rPr dirty="0" sz="1800" spc="-15">
                <a:latin typeface="Arial"/>
                <a:cs typeface="Arial"/>
              </a:rPr>
              <a:t>when </a:t>
            </a:r>
            <a:r>
              <a:rPr dirty="0" sz="1800" spc="-5">
                <a:latin typeface="Arial"/>
                <a:cs typeface="Arial"/>
              </a:rPr>
              <a:t>in </a:t>
            </a:r>
            <a:r>
              <a:rPr dirty="0" sz="1800" b="1">
                <a:latin typeface="Arial"/>
                <a:cs typeface="Arial"/>
              </a:rPr>
              <a:t>extensibility  </a:t>
            </a:r>
            <a:r>
              <a:rPr dirty="0" sz="1800" spc="-5" b="1">
                <a:latin typeface="Arial"/>
                <a:cs typeface="Arial"/>
              </a:rPr>
              <a:t>mode</a:t>
            </a:r>
            <a:endParaRPr sz="1800">
              <a:latin typeface="Arial"/>
              <a:cs typeface="Arial"/>
            </a:endParaRPr>
          </a:p>
          <a:p>
            <a:pPr marL="192405" marR="22288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5">
                <a:latin typeface="Arial"/>
                <a:cs typeface="Arial"/>
              </a:rPr>
              <a:t>Appropriate extension  options can be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selected</a:t>
            </a:r>
            <a:endParaRPr sz="1800">
              <a:latin typeface="Arial"/>
              <a:cs typeface="Arial"/>
            </a:endParaRPr>
          </a:p>
          <a:p>
            <a:pPr algn="just" marL="192405" marR="18542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5">
                <a:latin typeface="Arial"/>
                <a:cs typeface="Arial"/>
              </a:rPr>
              <a:t>Application can get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data  online </a:t>
            </a:r>
            <a:r>
              <a:rPr dirty="0" sz="1800">
                <a:latin typeface="Arial"/>
                <a:cs typeface="Arial"/>
              </a:rPr>
              <a:t>from </a:t>
            </a:r>
            <a:r>
              <a:rPr dirty="0" sz="1800" spc="-5">
                <a:latin typeface="Arial"/>
                <a:cs typeface="Arial"/>
              </a:rPr>
              <a:t>back end </a:t>
            </a:r>
            <a:r>
              <a:rPr dirty="0" sz="1800" spc="-10">
                <a:latin typeface="Arial"/>
                <a:cs typeface="Arial"/>
              </a:rPr>
              <a:t>or  </a:t>
            </a:r>
            <a:r>
              <a:rPr dirty="0" sz="1800" spc="-5">
                <a:latin typeface="Arial"/>
                <a:cs typeface="Arial"/>
              </a:rPr>
              <a:t>using mock data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56432" y="1926208"/>
            <a:ext cx="8491855" cy="4425950"/>
            <a:chOff x="3456432" y="1926208"/>
            <a:chExt cx="8491855" cy="4425950"/>
          </a:xfrm>
        </p:grpSpPr>
        <p:sp>
          <p:nvSpPr>
            <p:cNvPr id="4" name="object 4"/>
            <p:cNvSpPr/>
            <p:nvPr/>
          </p:nvSpPr>
          <p:spPr>
            <a:xfrm>
              <a:off x="3456432" y="2250947"/>
              <a:ext cx="6362700" cy="41010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884926" y="2399537"/>
              <a:ext cx="3688079" cy="3096895"/>
            </a:xfrm>
            <a:custGeom>
              <a:avLst/>
              <a:gdLst/>
              <a:ahLst/>
              <a:cxnLst/>
              <a:rect l="l" t="t" r="r" b="b"/>
              <a:pathLst>
                <a:path w="3688079" h="3096895">
                  <a:moveTo>
                    <a:pt x="0" y="303275"/>
                  </a:moveTo>
                  <a:lnTo>
                    <a:pt x="647700" y="303275"/>
                  </a:lnTo>
                  <a:lnTo>
                    <a:pt x="647700" y="0"/>
                  </a:lnTo>
                  <a:lnTo>
                    <a:pt x="0" y="0"/>
                  </a:lnTo>
                  <a:lnTo>
                    <a:pt x="0" y="303275"/>
                  </a:lnTo>
                  <a:close/>
                </a:path>
                <a:path w="3688079" h="3096895">
                  <a:moveTo>
                    <a:pt x="2101596" y="3096768"/>
                  </a:moveTo>
                  <a:lnTo>
                    <a:pt x="3688079" y="3096768"/>
                  </a:lnTo>
                  <a:lnTo>
                    <a:pt x="3688079" y="353567"/>
                  </a:lnTo>
                  <a:lnTo>
                    <a:pt x="2101596" y="353567"/>
                  </a:lnTo>
                  <a:lnTo>
                    <a:pt x="2101596" y="3096768"/>
                  </a:lnTo>
                  <a:close/>
                </a:path>
                <a:path w="3688079" h="3096895">
                  <a:moveTo>
                    <a:pt x="2101596" y="316991"/>
                  </a:moveTo>
                  <a:lnTo>
                    <a:pt x="3688079" y="316991"/>
                  </a:lnTo>
                  <a:lnTo>
                    <a:pt x="3688079" y="13715"/>
                  </a:lnTo>
                  <a:lnTo>
                    <a:pt x="2101596" y="13715"/>
                  </a:lnTo>
                  <a:lnTo>
                    <a:pt x="2101596" y="316991"/>
                  </a:lnTo>
                  <a:close/>
                </a:path>
              </a:pathLst>
            </a:custGeom>
            <a:ln w="28956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206489" y="2033777"/>
              <a:ext cx="3810" cy="365125"/>
            </a:xfrm>
            <a:custGeom>
              <a:avLst/>
              <a:gdLst/>
              <a:ahLst/>
              <a:cxnLst/>
              <a:rect l="l" t="t" r="r" b="b"/>
              <a:pathLst>
                <a:path w="3810" h="365125">
                  <a:moveTo>
                    <a:pt x="0" y="0"/>
                  </a:moveTo>
                  <a:lnTo>
                    <a:pt x="3301" y="364871"/>
                  </a:lnTo>
                </a:path>
              </a:pathLst>
            </a:custGeom>
            <a:ln w="2895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573005" y="4124705"/>
              <a:ext cx="491490" cy="297180"/>
            </a:xfrm>
            <a:custGeom>
              <a:avLst/>
              <a:gdLst/>
              <a:ahLst/>
              <a:cxnLst/>
              <a:rect l="l" t="t" r="r" b="b"/>
              <a:pathLst>
                <a:path w="491490" h="297179">
                  <a:moveTo>
                    <a:pt x="490982" y="296926"/>
                  </a:moveTo>
                  <a:lnTo>
                    <a:pt x="348996" y="296926"/>
                  </a:lnTo>
                  <a:lnTo>
                    <a:pt x="348996" y="0"/>
                  </a:lnTo>
                  <a:lnTo>
                    <a:pt x="0" y="0"/>
                  </a:lnTo>
                </a:path>
              </a:pathLst>
            </a:custGeom>
            <a:ln w="2895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062972" y="1929383"/>
              <a:ext cx="1882139" cy="1270000"/>
            </a:xfrm>
            <a:custGeom>
              <a:avLst/>
              <a:gdLst/>
              <a:ahLst/>
              <a:cxnLst/>
              <a:rect l="l" t="t" r="r" b="b"/>
              <a:pathLst>
                <a:path w="1882140" h="1270000">
                  <a:moveTo>
                    <a:pt x="1791970" y="0"/>
                  </a:moveTo>
                  <a:lnTo>
                    <a:pt x="90170" y="0"/>
                  </a:lnTo>
                  <a:lnTo>
                    <a:pt x="55078" y="7088"/>
                  </a:lnTo>
                  <a:lnTo>
                    <a:pt x="26416" y="26415"/>
                  </a:lnTo>
                  <a:lnTo>
                    <a:pt x="7088" y="55078"/>
                  </a:lnTo>
                  <a:lnTo>
                    <a:pt x="0" y="90169"/>
                  </a:lnTo>
                  <a:lnTo>
                    <a:pt x="0" y="1179321"/>
                  </a:lnTo>
                  <a:lnTo>
                    <a:pt x="7088" y="1214413"/>
                  </a:lnTo>
                  <a:lnTo>
                    <a:pt x="26415" y="1243075"/>
                  </a:lnTo>
                  <a:lnTo>
                    <a:pt x="55078" y="1262403"/>
                  </a:lnTo>
                  <a:lnTo>
                    <a:pt x="90170" y="1269491"/>
                  </a:lnTo>
                  <a:lnTo>
                    <a:pt x="1791970" y="1269491"/>
                  </a:lnTo>
                  <a:lnTo>
                    <a:pt x="1827061" y="1262403"/>
                  </a:lnTo>
                  <a:lnTo>
                    <a:pt x="1855723" y="1243075"/>
                  </a:lnTo>
                  <a:lnTo>
                    <a:pt x="1875051" y="1214413"/>
                  </a:lnTo>
                  <a:lnTo>
                    <a:pt x="1882139" y="1179321"/>
                  </a:lnTo>
                  <a:lnTo>
                    <a:pt x="1882139" y="90169"/>
                  </a:lnTo>
                  <a:lnTo>
                    <a:pt x="1875051" y="55078"/>
                  </a:lnTo>
                  <a:lnTo>
                    <a:pt x="1855723" y="26416"/>
                  </a:lnTo>
                  <a:lnTo>
                    <a:pt x="1827061" y="7088"/>
                  </a:lnTo>
                  <a:lnTo>
                    <a:pt x="179197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062972" y="1929383"/>
              <a:ext cx="1882139" cy="1270000"/>
            </a:xfrm>
            <a:custGeom>
              <a:avLst/>
              <a:gdLst/>
              <a:ahLst/>
              <a:cxnLst/>
              <a:rect l="l" t="t" r="r" b="b"/>
              <a:pathLst>
                <a:path w="1882140" h="1270000">
                  <a:moveTo>
                    <a:pt x="0" y="90169"/>
                  </a:moveTo>
                  <a:lnTo>
                    <a:pt x="7088" y="55078"/>
                  </a:lnTo>
                  <a:lnTo>
                    <a:pt x="26416" y="26415"/>
                  </a:lnTo>
                  <a:lnTo>
                    <a:pt x="55078" y="7088"/>
                  </a:lnTo>
                  <a:lnTo>
                    <a:pt x="90170" y="0"/>
                  </a:lnTo>
                  <a:lnTo>
                    <a:pt x="1791970" y="0"/>
                  </a:lnTo>
                  <a:lnTo>
                    <a:pt x="1827061" y="7088"/>
                  </a:lnTo>
                  <a:lnTo>
                    <a:pt x="1855723" y="26416"/>
                  </a:lnTo>
                  <a:lnTo>
                    <a:pt x="1875051" y="55078"/>
                  </a:lnTo>
                  <a:lnTo>
                    <a:pt x="1882139" y="90169"/>
                  </a:lnTo>
                  <a:lnTo>
                    <a:pt x="1882139" y="1179321"/>
                  </a:lnTo>
                  <a:lnTo>
                    <a:pt x="1875051" y="1214413"/>
                  </a:lnTo>
                  <a:lnTo>
                    <a:pt x="1855723" y="1243075"/>
                  </a:lnTo>
                  <a:lnTo>
                    <a:pt x="1827061" y="1262403"/>
                  </a:lnTo>
                  <a:lnTo>
                    <a:pt x="1791970" y="1269491"/>
                  </a:lnTo>
                  <a:lnTo>
                    <a:pt x="90170" y="1269491"/>
                  </a:lnTo>
                  <a:lnTo>
                    <a:pt x="55078" y="1262403"/>
                  </a:lnTo>
                  <a:lnTo>
                    <a:pt x="26415" y="1243075"/>
                  </a:lnTo>
                  <a:lnTo>
                    <a:pt x="7088" y="1214413"/>
                  </a:lnTo>
                  <a:lnTo>
                    <a:pt x="0" y="1179321"/>
                  </a:lnTo>
                  <a:lnTo>
                    <a:pt x="0" y="90169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168508" y="2009013"/>
            <a:ext cx="1621155" cy="1092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Show all application  elements, or filter</a:t>
            </a:r>
            <a:r>
              <a:rPr dirty="0" sz="1400" spc="-17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by 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extensible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or 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extended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elements  or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extension</a:t>
            </a:r>
            <a:r>
              <a:rPr dirty="0" sz="1400" spc="-6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points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059796" y="3436492"/>
            <a:ext cx="1888489" cy="1969770"/>
            <a:chOff x="10059796" y="3436492"/>
            <a:chExt cx="1888489" cy="1969770"/>
          </a:xfrm>
        </p:grpSpPr>
        <p:sp>
          <p:nvSpPr>
            <p:cNvPr id="12" name="object 12"/>
            <p:cNvSpPr/>
            <p:nvPr/>
          </p:nvSpPr>
          <p:spPr>
            <a:xfrm>
              <a:off x="10062971" y="3439667"/>
              <a:ext cx="1882139" cy="1963420"/>
            </a:xfrm>
            <a:custGeom>
              <a:avLst/>
              <a:gdLst/>
              <a:ahLst/>
              <a:cxnLst/>
              <a:rect l="l" t="t" r="r" b="b"/>
              <a:pathLst>
                <a:path w="1882140" h="1963420">
                  <a:moveTo>
                    <a:pt x="1775459" y="0"/>
                  </a:moveTo>
                  <a:lnTo>
                    <a:pt x="106679" y="0"/>
                  </a:lnTo>
                  <a:lnTo>
                    <a:pt x="65150" y="8382"/>
                  </a:lnTo>
                  <a:lnTo>
                    <a:pt x="31241" y="31242"/>
                  </a:lnTo>
                  <a:lnTo>
                    <a:pt x="8381" y="65151"/>
                  </a:lnTo>
                  <a:lnTo>
                    <a:pt x="0" y="106680"/>
                  </a:lnTo>
                  <a:lnTo>
                    <a:pt x="0" y="1856232"/>
                  </a:lnTo>
                  <a:lnTo>
                    <a:pt x="8382" y="1897761"/>
                  </a:lnTo>
                  <a:lnTo>
                    <a:pt x="31242" y="1931670"/>
                  </a:lnTo>
                  <a:lnTo>
                    <a:pt x="65150" y="1954530"/>
                  </a:lnTo>
                  <a:lnTo>
                    <a:pt x="106679" y="1962912"/>
                  </a:lnTo>
                  <a:lnTo>
                    <a:pt x="1775459" y="1962912"/>
                  </a:lnTo>
                  <a:lnTo>
                    <a:pt x="1816989" y="1954530"/>
                  </a:lnTo>
                  <a:lnTo>
                    <a:pt x="1850898" y="1931670"/>
                  </a:lnTo>
                  <a:lnTo>
                    <a:pt x="1873757" y="1897761"/>
                  </a:lnTo>
                  <a:lnTo>
                    <a:pt x="1882139" y="1856232"/>
                  </a:lnTo>
                  <a:lnTo>
                    <a:pt x="1882139" y="106680"/>
                  </a:lnTo>
                  <a:lnTo>
                    <a:pt x="1873757" y="65151"/>
                  </a:lnTo>
                  <a:lnTo>
                    <a:pt x="1850897" y="31242"/>
                  </a:lnTo>
                  <a:lnTo>
                    <a:pt x="1816988" y="8382"/>
                  </a:lnTo>
                  <a:lnTo>
                    <a:pt x="17754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062971" y="3439667"/>
              <a:ext cx="1882139" cy="1963420"/>
            </a:xfrm>
            <a:custGeom>
              <a:avLst/>
              <a:gdLst/>
              <a:ahLst/>
              <a:cxnLst/>
              <a:rect l="l" t="t" r="r" b="b"/>
              <a:pathLst>
                <a:path w="1882140" h="1963420">
                  <a:moveTo>
                    <a:pt x="0" y="106680"/>
                  </a:moveTo>
                  <a:lnTo>
                    <a:pt x="8381" y="65151"/>
                  </a:lnTo>
                  <a:lnTo>
                    <a:pt x="31241" y="31242"/>
                  </a:lnTo>
                  <a:lnTo>
                    <a:pt x="65150" y="8382"/>
                  </a:lnTo>
                  <a:lnTo>
                    <a:pt x="106679" y="0"/>
                  </a:lnTo>
                  <a:lnTo>
                    <a:pt x="1775459" y="0"/>
                  </a:lnTo>
                  <a:lnTo>
                    <a:pt x="1816988" y="8382"/>
                  </a:lnTo>
                  <a:lnTo>
                    <a:pt x="1850897" y="31242"/>
                  </a:lnTo>
                  <a:lnTo>
                    <a:pt x="1873757" y="65151"/>
                  </a:lnTo>
                  <a:lnTo>
                    <a:pt x="1882139" y="106680"/>
                  </a:lnTo>
                  <a:lnTo>
                    <a:pt x="1882139" y="1856232"/>
                  </a:lnTo>
                  <a:lnTo>
                    <a:pt x="1873757" y="1897761"/>
                  </a:lnTo>
                  <a:lnTo>
                    <a:pt x="1850898" y="1931670"/>
                  </a:lnTo>
                  <a:lnTo>
                    <a:pt x="1816989" y="1954530"/>
                  </a:lnTo>
                  <a:lnTo>
                    <a:pt x="1775459" y="1962912"/>
                  </a:lnTo>
                  <a:lnTo>
                    <a:pt x="106679" y="1962912"/>
                  </a:lnTo>
                  <a:lnTo>
                    <a:pt x="65150" y="1954530"/>
                  </a:lnTo>
                  <a:lnTo>
                    <a:pt x="31242" y="1931670"/>
                  </a:lnTo>
                  <a:lnTo>
                    <a:pt x="8382" y="1897761"/>
                  </a:lnTo>
                  <a:lnTo>
                    <a:pt x="0" y="1856232"/>
                  </a:lnTo>
                  <a:lnTo>
                    <a:pt x="0" y="106680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173081" y="3487013"/>
            <a:ext cx="1561465" cy="1809114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Outline:</a:t>
            </a:r>
            <a:endParaRPr sz="1400">
              <a:latin typeface="Arial"/>
              <a:cs typeface="Arial"/>
            </a:endParaRPr>
          </a:p>
          <a:p>
            <a:pPr marL="193675" marR="5080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Shows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the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UI 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elements 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available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in the  application, as 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well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as</a:t>
            </a:r>
            <a:r>
              <a:rPr dirty="0" sz="1400" spc="-4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extension 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points and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UI 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controller</a:t>
            </a:r>
            <a:r>
              <a:rPr dirty="0" sz="1400" spc="-8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hooks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89576" y="1630679"/>
            <a:ext cx="5086350" cy="946150"/>
            <a:chOff x="4989576" y="1630679"/>
            <a:chExt cx="5086350" cy="946150"/>
          </a:xfrm>
        </p:grpSpPr>
        <p:sp>
          <p:nvSpPr>
            <p:cNvPr id="16" name="object 16"/>
            <p:cNvSpPr/>
            <p:nvPr/>
          </p:nvSpPr>
          <p:spPr>
            <a:xfrm>
              <a:off x="9573005" y="2564129"/>
              <a:ext cx="491490" cy="1270"/>
            </a:xfrm>
            <a:custGeom>
              <a:avLst/>
              <a:gdLst/>
              <a:ahLst/>
              <a:cxnLst/>
              <a:rect l="l" t="t" r="r" b="b"/>
              <a:pathLst>
                <a:path w="491490" h="1269">
                  <a:moveTo>
                    <a:pt x="-11429" y="380"/>
                  </a:moveTo>
                  <a:lnTo>
                    <a:pt x="502793" y="380"/>
                  </a:lnTo>
                </a:path>
              </a:pathLst>
            </a:custGeom>
            <a:ln w="23621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992624" y="1633727"/>
              <a:ext cx="2426335" cy="399415"/>
            </a:xfrm>
            <a:custGeom>
              <a:avLst/>
              <a:gdLst/>
              <a:ahLst/>
              <a:cxnLst/>
              <a:rect l="l" t="t" r="r" b="b"/>
              <a:pathLst>
                <a:path w="2426334" h="399414">
                  <a:moveTo>
                    <a:pt x="2359659" y="0"/>
                  </a:moveTo>
                  <a:lnTo>
                    <a:pt x="66548" y="0"/>
                  </a:lnTo>
                  <a:lnTo>
                    <a:pt x="40665" y="5236"/>
                  </a:lnTo>
                  <a:lnTo>
                    <a:pt x="19510" y="19510"/>
                  </a:lnTo>
                  <a:lnTo>
                    <a:pt x="5236" y="40665"/>
                  </a:lnTo>
                  <a:lnTo>
                    <a:pt x="0" y="66548"/>
                  </a:lnTo>
                  <a:lnTo>
                    <a:pt x="0" y="332739"/>
                  </a:lnTo>
                  <a:lnTo>
                    <a:pt x="5236" y="358622"/>
                  </a:lnTo>
                  <a:lnTo>
                    <a:pt x="19510" y="379777"/>
                  </a:lnTo>
                  <a:lnTo>
                    <a:pt x="40665" y="394051"/>
                  </a:lnTo>
                  <a:lnTo>
                    <a:pt x="66548" y="399288"/>
                  </a:lnTo>
                  <a:lnTo>
                    <a:pt x="2359659" y="399288"/>
                  </a:lnTo>
                  <a:lnTo>
                    <a:pt x="2385542" y="394051"/>
                  </a:lnTo>
                  <a:lnTo>
                    <a:pt x="2406697" y="379777"/>
                  </a:lnTo>
                  <a:lnTo>
                    <a:pt x="2420971" y="358622"/>
                  </a:lnTo>
                  <a:lnTo>
                    <a:pt x="2426207" y="332739"/>
                  </a:lnTo>
                  <a:lnTo>
                    <a:pt x="2426207" y="66548"/>
                  </a:lnTo>
                  <a:lnTo>
                    <a:pt x="2420971" y="40665"/>
                  </a:lnTo>
                  <a:lnTo>
                    <a:pt x="2406697" y="19510"/>
                  </a:lnTo>
                  <a:lnTo>
                    <a:pt x="2385542" y="5236"/>
                  </a:lnTo>
                  <a:lnTo>
                    <a:pt x="23596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992624" y="1633727"/>
              <a:ext cx="2426335" cy="399415"/>
            </a:xfrm>
            <a:custGeom>
              <a:avLst/>
              <a:gdLst/>
              <a:ahLst/>
              <a:cxnLst/>
              <a:rect l="l" t="t" r="r" b="b"/>
              <a:pathLst>
                <a:path w="2426334" h="399414">
                  <a:moveTo>
                    <a:pt x="0" y="66548"/>
                  </a:moveTo>
                  <a:lnTo>
                    <a:pt x="5236" y="40665"/>
                  </a:lnTo>
                  <a:lnTo>
                    <a:pt x="19510" y="19510"/>
                  </a:lnTo>
                  <a:lnTo>
                    <a:pt x="40665" y="5236"/>
                  </a:lnTo>
                  <a:lnTo>
                    <a:pt x="66548" y="0"/>
                  </a:lnTo>
                  <a:lnTo>
                    <a:pt x="2359659" y="0"/>
                  </a:lnTo>
                  <a:lnTo>
                    <a:pt x="2385542" y="5236"/>
                  </a:lnTo>
                  <a:lnTo>
                    <a:pt x="2406697" y="19510"/>
                  </a:lnTo>
                  <a:lnTo>
                    <a:pt x="2420971" y="40665"/>
                  </a:lnTo>
                  <a:lnTo>
                    <a:pt x="2426207" y="66548"/>
                  </a:lnTo>
                  <a:lnTo>
                    <a:pt x="2426207" y="332739"/>
                  </a:lnTo>
                  <a:lnTo>
                    <a:pt x="2420971" y="358622"/>
                  </a:lnTo>
                  <a:lnTo>
                    <a:pt x="2406697" y="379777"/>
                  </a:lnTo>
                  <a:lnTo>
                    <a:pt x="2385542" y="394051"/>
                  </a:lnTo>
                  <a:lnTo>
                    <a:pt x="2359659" y="399288"/>
                  </a:lnTo>
                  <a:lnTo>
                    <a:pt x="66548" y="399288"/>
                  </a:lnTo>
                  <a:lnTo>
                    <a:pt x="40665" y="394051"/>
                  </a:lnTo>
                  <a:lnTo>
                    <a:pt x="19510" y="379777"/>
                  </a:lnTo>
                  <a:lnTo>
                    <a:pt x="5236" y="358622"/>
                  </a:lnTo>
                  <a:lnTo>
                    <a:pt x="0" y="332739"/>
                  </a:lnTo>
                  <a:lnTo>
                    <a:pt x="0" y="66548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135626" y="1707261"/>
            <a:ext cx="21386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Preview/Extensibility</a:t>
            </a:r>
            <a:r>
              <a:rPr dirty="0" sz="1400" spc="-1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Mode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7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06374" y="242773"/>
            <a:ext cx="500062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Building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a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Small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UI5</a:t>
            </a:r>
            <a:r>
              <a:rPr dirty="0" sz="1800" spc="-100" b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Application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/>
              <a:t>SAP Fiori extensions – Extensibility</a:t>
            </a:r>
            <a:r>
              <a:rPr dirty="0" spc="-170"/>
              <a:t> </a:t>
            </a:r>
            <a:r>
              <a:rPr dirty="0"/>
              <a:t>pane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159" y="1629155"/>
            <a:ext cx="11160760" cy="4716780"/>
          </a:xfrm>
          <a:custGeom>
            <a:avLst/>
            <a:gdLst/>
            <a:ahLst/>
            <a:cxnLst/>
            <a:rect l="l" t="t" r="r" b="b"/>
            <a:pathLst>
              <a:path w="11160760" h="4716780">
                <a:moveTo>
                  <a:pt x="11160252" y="0"/>
                </a:moveTo>
                <a:lnTo>
                  <a:pt x="0" y="0"/>
                </a:lnTo>
                <a:lnTo>
                  <a:pt x="0" y="4716780"/>
                </a:lnTo>
                <a:lnTo>
                  <a:pt x="11160252" y="4716780"/>
                </a:lnTo>
                <a:lnTo>
                  <a:pt x="1116025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02377" y="1904238"/>
            <a:ext cx="20059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04040"/>
                </a:solidFill>
                <a:latin typeface="Arial"/>
                <a:cs typeface="Arial"/>
              </a:rPr>
              <a:t>SAP </a:t>
            </a:r>
            <a:r>
              <a:rPr dirty="0" sz="1800" spc="-5">
                <a:solidFill>
                  <a:srgbClr val="404040"/>
                </a:solidFill>
                <a:latin typeface="Arial"/>
                <a:cs typeface="Arial"/>
              </a:rPr>
              <a:t>HANA</a:t>
            </a:r>
            <a:r>
              <a:rPr dirty="0" sz="1800" spc="-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"/>
                <a:cs typeface="Arial"/>
              </a:rPr>
              <a:t>Service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8368" y="2703576"/>
            <a:ext cx="2717800" cy="3456940"/>
          </a:xfrm>
          <a:prstGeom prst="rect">
            <a:avLst/>
          </a:prstGeom>
          <a:solidFill>
            <a:srgbClr val="008FD2"/>
          </a:solidFill>
        </p:spPr>
        <p:txBody>
          <a:bodyPr wrap="square" lIns="0" tIns="533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37203" y="2703576"/>
            <a:ext cx="5331460" cy="3456940"/>
          </a:xfrm>
          <a:prstGeom prst="rect">
            <a:avLst/>
          </a:prstGeom>
          <a:solidFill>
            <a:srgbClr val="008FD2"/>
          </a:solidFill>
        </p:spPr>
        <p:txBody>
          <a:bodyPr wrap="square" lIns="0" tIns="533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SAP HANA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engines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6572" y="3121151"/>
            <a:ext cx="2501265" cy="597535"/>
          </a:xfrm>
          <a:prstGeom prst="rect">
            <a:avLst/>
          </a:prstGeom>
          <a:solidFill>
            <a:srgbClr val="86D7FF"/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marL="15748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Arial"/>
                <a:cs typeface="Arial"/>
              </a:rPr>
              <a:t>SAP </a:t>
            </a:r>
            <a:r>
              <a:rPr dirty="0" sz="1400" spc="-5">
                <a:latin typeface="Arial"/>
                <a:cs typeface="Arial"/>
              </a:rPr>
              <a:t>Cloud </a:t>
            </a:r>
            <a:r>
              <a:rPr dirty="0" sz="1400">
                <a:latin typeface="Arial"/>
                <a:cs typeface="Arial"/>
              </a:rPr>
              <a:t>Platform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cockpit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6572" y="3922776"/>
            <a:ext cx="2501265" cy="597535"/>
          </a:xfrm>
          <a:prstGeom prst="rect">
            <a:avLst/>
          </a:prstGeom>
          <a:solidFill>
            <a:srgbClr val="86D7FF"/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marL="690880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SAP </a:t>
            </a:r>
            <a:r>
              <a:rPr dirty="0" sz="1400" spc="5">
                <a:latin typeface="Arial"/>
                <a:cs typeface="Arial"/>
              </a:rPr>
              <a:t>Web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6572" y="4648200"/>
            <a:ext cx="2501265" cy="597535"/>
          </a:xfrm>
          <a:prstGeom prst="rect">
            <a:avLst/>
          </a:prstGeom>
          <a:solidFill>
            <a:srgbClr val="86D7FF"/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marL="53530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Arial"/>
                <a:cs typeface="Arial"/>
              </a:rPr>
              <a:t>SAP </a:t>
            </a:r>
            <a:r>
              <a:rPr dirty="0" sz="1400" spc="-5">
                <a:latin typeface="Arial"/>
                <a:cs typeface="Arial"/>
              </a:rPr>
              <a:t>HANA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studio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6572" y="5414771"/>
            <a:ext cx="2501265" cy="597535"/>
          </a:xfrm>
          <a:prstGeom prst="rect">
            <a:avLst/>
          </a:prstGeom>
          <a:solidFill>
            <a:srgbClr val="86D7FF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Times New Roman"/>
              <a:cs typeface="Times New Roman"/>
            </a:endParaRPr>
          </a:p>
          <a:p>
            <a:pPr marL="495934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SAP </a:t>
            </a:r>
            <a:r>
              <a:rPr dirty="0" sz="1400" spc="-5">
                <a:latin typeface="Arial"/>
                <a:cs typeface="Arial"/>
              </a:rPr>
              <a:t>HANA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cockpit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43884" y="3121151"/>
            <a:ext cx="2501265" cy="597535"/>
          </a:xfrm>
          <a:prstGeom prst="rect">
            <a:avLst/>
          </a:prstGeom>
          <a:solidFill>
            <a:srgbClr val="86D7FF"/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marL="62420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Arial"/>
                <a:cs typeface="Arial"/>
              </a:rPr>
              <a:t>Spatial &amp;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Graph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22080" y="3121151"/>
            <a:ext cx="2501265" cy="597535"/>
          </a:xfrm>
          <a:prstGeom prst="rect">
            <a:avLst/>
          </a:prstGeom>
          <a:solidFill>
            <a:srgbClr val="008FD2"/>
          </a:solidFill>
        </p:spPr>
        <p:txBody>
          <a:bodyPr wrap="square" lIns="0" tIns="173355" rIns="0" bIns="0" rtlCol="0" vert="horz">
            <a:spAutoFit/>
          </a:bodyPr>
          <a:lstStyle/>
          <a:p>
            <a:pPr marL="117475">
              <a:lnSpc>
                <a:spcPct val="100000"/>
              </a:lnSpc>
              <a:spcBef>
                <a:spcPts val="1365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Administration &amp;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43884" y="3883152"/>
            <a:ext cx="2501265" cy="597535"/>
          </a:xfrm>
          <a:prstGeom prst="rect">
            <a:avLst/>
          </a:prstGeom>
          <a:solidFill>
            <a:srgbClr val="86D7FF"/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marL="33210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Text </a:t>
            </a:r>
            <a:r>
              <a:rPr dirty="0" sz="1400">
                <a:latin typeface="Arial"/>
                <a:cs typeface="Arial"/>
              </a:rPr>
              <a:t>Search &amp;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28644" y="4648200"/>
            <a:ext cx="2501265" cy="597535"/>
          </a:xfrm>
          <a:prstGeom prst="rect">
            <a:avLst/>
          </a:prstGeom>
          <a:solidFill>
            <a:srgbClr val="86D7FF"/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marL="50990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Arial"/>
                <a:cs typeface="Arial"/>
              </a:rPr>
              <a:t>Calculation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Engine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22080" y="3883152"/>
            <a:ext cx="2501265" cy="597535"/>
          </a:xfrm>
          <a:prstGeom prst="rect">
            <a:avLst/>
          </a:prstGeom>
          <a:solidFill>
            <a:srgbClr val="008FD2"/>
          </a:solidFill>
        </p:spPr>
        <p:txBody>
          <a:bodyPr wrap="square" lIns="0" tIns="172720" rIns="0" bIns="0" rtlCol="0" vert="horz">
            <a:spAutoFit/>
          </a:bodyPr>
          <a:lstStyle/>
          <a:p>
            <a:pPr marL="361950">
              <a:lnSpc>
                <a:spcPct val="100000"/>
              </a:lnSpc>
              <a:spcBef>
                <a:spcPts val="1360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Backup &amp;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Recovery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7120" y="5414771"/>
            <a:ext cx="2501265" cy="597535"/>
          </a:xfrm>
          <a:prstGeom prst="rect">
            <a:avLst/>
          </a:prstGeom>
          <a:solidFill>
            <a:srgbClr val="86D7FF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Times New Roman"/>
              <a:cs typeface="Times New Roman"/>
            </a:endParaRPr>
          </a:p>
          <a:p>
            <a:pPr algn="ctr" marL="63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OLAP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22080" y="5414771"/>
            <a:ext cx="2501265" cy="597535"/>
          </a:xfrm>
          <a:prstGeom prst="rect">
            <a:avLst/>
          </a:prstGeom>
          <a:solidFill>
            <a:srgbClr val="008FD2"/>
          </a:solidFill>
        </p:spPr>
        <p:txBody>
          <a:bodyPr wrap="square" lIns="0" tIns="5143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405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HANA</a:t>
            </a:r>
            <a:endParaRPr sz="160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Tenant Databases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22080" y="4648200"/>
            <a:ext cx="2501265" cy="597535"/>
          </a:xfrm>
          <a:prstGeom prst="rect">
            <a:avLst/>
          </a:prstGeom>
          <a:solidFill>
            <a:srgbClr val="008FD2"/>
          </a:solidFill>
        </p:spPr>
        <p:txBody>
          <a:bodyPr wrap="square" lIns="0" tIns="173355" rIns="0" bIns="0" rtlCol="0" vert="horz">
            <a:spAutoFit/>
          </a:bodyPr>
          <a:lstStyle/>
          <a:p>
            <a:pPr marL="379730">
              <a:lnSpc>
                <a:spcPct val="100000"/>
              </a:lnSpc>
              <a:spcBef>
                <a:spcPts val="1365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Smart Data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54496" y="3883152"/>
            <a:ext cx="2501265" cy="597535"/>
          </a:xfrm>
          <a:prstGeom prst="rect">
            <a:avLst/>
          </a:prstGeom>
          <a:solidFill>
            <a:srgbClr val="86D7FF"/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marL="727075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Compression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54496" y="3121151"/>
            <a:ext cx="2501265" cy="597535"/>
          </a:xfrm>
          <a:prstGeom prst="rect">
            <a:avLst/>
          </a:prstGeom>
          <a:solidFill>
            <a:srgbClr val="86D7FF"/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marL="80962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Arial"/>
                <a:cs typeface="Arial"/>
              </a:rPr>
              <a:t>Replication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54496" y="4648200"/>
            <a:ext cx="2501265" cy="597535"/>
          </a:xfrm>
          <a:prstGeom prst="rect">
            <a:avLst/>
          </a:prstGeom>
          <a:solidFill>
            <a:srgbClr val="86D7FF"/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 marL="508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Arial"/>
                <a:cs typeface="Arial"/>
              </a:rPr>
              <a:t>SQLScript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46876" y="5414771"/>
            <a:ext cx="2501265" cy="597535"/>
          </a:xfrm>
          <a:prstGeom prst="rect">
            <a:avLst/>
          </a:prstGeom>
          <a:solidFill>
            <a:srgbClr val="86D7FF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Times New Roman"/>
              <a:cs typeface="Times New Roman"/>
            </a:endParaRPr>
          </a:p>
          <a:p>
            <a:pPr algn="ctr" marL="1270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OLTP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71644" y="1807464"/>
            <a:ext cx="429895" cy="480059"/>
          </a:xfrm>
          <a:custGeom>
            <a:avLst/>
            <a:gdLst/>
            <a:ahLst/>
            <a:cxnLst/>
            <a:rect l="l" t="t" r="r" b="b"/>
            <a:pathLst>
              <a:path w="429895" h="480060">
                <a:moveTo>
                  <a:pt x="124840" y="326009"/>
                </a:moveTo>
                <a:lnTo>
                  <a:pt x="124840" y="428371"/>
                </a:lnTo>
                <a:lnTo>
                  <a:pt x="215391" y="480060"/>
                </a:lnTo>
                <a:lnTo>
                  <a:pt x="304926" y="428371"/>
                </a:lnTo>
                <a:lnTo>
                  <a:pt x="304926" y="377698"/>
                </a:lnTo>
                <a:lnTo>
                  <a:pt x="215391" y="377698"/>
                </a:lnTo>
                <a:lnTo>
                  <a:pt x="124840" y="326009"/>
                </a:lnTo>
                <a:close/>
              </a:path>
              <a:path w="429895" h="480060">
                <a:moveTo>
                  <a:pt x="0" y="257428"/>
                </a:moveTo>
                <a:lnTo>
                  <a:pt x="0" y="359790"/>
                </a:lnTo>
                <a:lnTo>
                  <a:pt x="89534" y="411480"/>
                </a:lnTo>
                <a:lnTo>
                  <a:pt x="89534" y="308101"/>
                </a:lnTo>
                <a:lnTo>
                  <a:pt x="0" y="257428"/>
                </a:lnTo>
                <a:close/>
              </a:path>
              <a:path w="429895" h="480060">
                <a:moveTo>
                  <a:pt x="429767" y="257428"/>
                </a:moveTo>
                <a:lnTo>
                  <a:pt x="340232" y="308101"/>
                </a:lnTo>
                <a:lnTo>
                  <a:pt x="340232" y="411480"/>
                </a:lnTo>
                <a:lnTo>
                  <a:pt x="429767" y="359790"/>
                </a:lnTo>
                <a:lnTo>
                  <a:pt x="429767" y="257428"/>
                </a:lnTo>
                <a:close/>
              </a:path>
              <a:path w="429895" h="480060">
                <a:moveTo>
                  <a:pt x="304926" y="326009"/>
                </a:moveTo>
                <a:lnTo>
                  <a:pt x="215391" y="377698"/>
                </a:lnTo>
                <a:lnTo>
                  <a:pt x="304926" y="377698"/>
                </a:lnTo>
                <a:lnTo>
                  <a:pt x="304926" y="326009"/>
                </a:lnTo>
                <a:close/>
              </a:path>
              <a:path w="429895" h="480060">
                <a:moveTo>
                  <a:pt x="215391" y="137160"/>
                </a:moveTo>
                <a:lnTo>
                  <a:pt x="124840" y="187833"/>
                </a:lnTo>
                <a:lnTo>
                  <a:pt x="124840" y="291211"/>
                </a:lnTo>
                <a:lnTo>
                  <a:pt x="215391" y="342011"/>
                </a:lnTo>
                <a:lnTo>
                  <a:pt x="304926" y="291211"/>
                </a:lnTo>
                <a:lnTo>
                  <a:pt x="304926" y="187833"/>
                </a:lnTo>
                <a:lnTo>
                  <a:pt x="215391" y="137160"/>
                </a:lnTo>
                <a:close/>
              </a:path>
              <a:path w="429895" h="480060">
                <a:moveTo>
                  <a:pt x="89534" y="68580"/>
                </a:moveTo>
                <a:lnTo>
                  <a:pt x="0" y="120269"/>
                </a:lnTo>
                <a:lnTo>
                  <a:pt x="0" y="222631"/>
                </a:lnTo>
                <a:lnTo>
                  <a:pt x="89534" y="274320"/>
                </a:lnTo>
                <a:lnTo>
                  <a:pt x="89534" y="171958"/>
                </a:lnTo>
                <a:lnTo>
                  <a:pt x="178942" y="119252"/>
                </a:lnTo>
                <a:lnTo>
                  <a:pt x="89534" y="68580"/>
                </a:lnTo>
                <a:close/>
              </a:path>
              <a:path w="429895" h="480060">
                <a:moveTo>
                  <a:pt x="340232" y="68580"/>
                </a:moveTo>
                <a:lnTo>
                  <a:pt x="250825" y="120269"/>
                </a:lnTo>
                <a:lnTo>
                  <a:pt x="340232" y="171958"/>
                </a:lnTo>
                <a:lnTo>
                  <a:pt x="340232" y="274320"/>
                </a:lnTo>
                <a:lnTo>
                  <a:pt x="429767" y="222631"/>
                </a:lnTo>
                <a:lnTo>
                  <a:pt x="429767" y="120269"/>
                </a:lnTo>
                <a:lnTo>
                  <a:pt x="340232" y="68580"/>
                </a:lnTo>
                <a:close/>
              </a:path>
              <a:path w="429895" h="480060">
                <a:moveTo>
                  <a:pt x="215391" y="0"/>
                </a:moveTo>
                <a:lnTo>
                  <a:pt x="124840" y="51688"/>
                </a:lnTo>
                <a:lnTo>
                  <a:pt x="215391" y="102362"/>
                </a:lnTo>
                <a:lnTo>
                  <a:pt x="304926" y="51688"/>
                </a:lnTo>
                <a:lnTo>
                  <a:pt x="21539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05764" y="243078"/>
            <a:ext cx="4744720" cy="60388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Using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the SAP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HANA Service as a</a:t>
            </a:r>
            <a:r>
              <a:rPr dirty="0" sz="1800" spc="-120" b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Datasource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/>
              <a:t>SAP</a:t>
            </a:r>
            <a:r>
              <a:rPr dirty="0" spc="-40"/>
              <a:t> </a:t>
            </a:r>
            <a:r>
              <a:rPr dirty="0"/>
              <a:t>HANA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7347" y="1622551"/>
            <a:ext cx="5663565" cy="47294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753745">
              <a:lnSpc>
                <a:spcPct val="100000"/>
              </a:lnSpc>
              <a:spcBef>
                <a:spcPts val="105"/>
              </a:spcBef>
            </a:pPr>
            <a:r>
              <a:rPr dirty="0" sz="2000" spc="5">
                <a:latin typeface="Arial"/>
                <a:cs typeface="Arial"/>
              </a:rPr>
              <a:t>Use </a:t>
            </a:r>
            <a:r>
              <a:rPr dirty="0" sz="2000" spc="-5">
                <a:latin typeface="Arial"/>
                <a:cs typeface="Arial"/>
              </a:rPr>
              <a:t>SAP </a:t>
            </a:r>
            <a:r>
              <a:rPr dirty="0" sz="2000">
                <a:latin typeface="Arial"/>
                <a:cs typeface="Arial"/>
              </a:rPr>
              <a:t>Fiori elements to create </a:t>
            </a:r>
            <a:r>
              <a:rPr dirty="0" sz="2000" spc="-5">
                <a:latin typeface="Arial"/>
                <a:cs typeface="Arial"/>
              </a:rPr>
              <a:t>SAP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Fiori  applications based on OData services and  annotations</a:t>
            </a:r>
            <a:endParaRPr sz="20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"/>
                <a:cs typeface="Arial"/>
              </a:rPr>
              <a:t>Create an </a:t>
            </a:r>
            <a:r>
              <a:rPr dirty="0" sz="1800">
                <a:latin typeface="Arial"/>
                <a:cs typeface="Arial"/>
              </a:rPr>
              <a:t>SAP </a:t>
            </a:r>
            <a:r>
              <a:rPr dirty="0" sz="1800" spc="-5">
                <a:latin typeface="Arial"/>
                <a:cs typeface="Arial"/>
              </a:rPr>
              <a:t>Fiori application based on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one</a:t>
            </a:r>
            <a:endParaRPr sz="1800">
              <a:latin typeface="Arial"/>
              <a:cs typeface="Arial"/>
            </a:endParaRPr>
          </a:p>
          <a:p>
            <a:pPr marL="19367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of </a:t>
            </a:r>
            <a:r>
              <a:rPr dirty="0" sz="1800" spc="-5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following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templates:</a:t>
            </a:r>
            <a:endParaRPr sz="1800">
              <a:latin typeface="Arial"/>
              <a:cs typeface="Arial"/>
            </a:endParaRPr>
          </a:p>
          <a:p>
            <a:pPr lvl="1" marL="370840" indent="-178435">
              <a:lnSpc>
                <a:spcPct val="100000"/>
              </a:lnSpc>
              <a:spcBef>
                <a:spcPts val="300"/>
              </a:spcBef>
              <a:buChar char="–"/>
              <a:tabLst>
                <a:tab pos="370840" algn="l"/>
              </a:tabLst>
            </a:pPr>
            <a:r>
              <a:rPr dirty="0" sz="1800" spc="-5">
                <a:latin typeface="Arial"/>
                <a:cs typeface="Arial"/>
              </a:rPr>
              <a:t>Application List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Page</a:t>
            </a:r>
            <a:endParaRPr sz="1800">
              <a:latin typeface="Arial"/>
              <a:cs typeface="Arial"/>
            </a:endParaRPr>
          </a:p>
          <a:p>
            <a:pPr lvl="1" marL="370840" indent="-178435">
              <a:lnSpc>
                <a:spcPct val="100000"/>
              </a:lnSpc>
              <a:spcBef>
                <a:spcPts val="300"/>
              </a:spcBef>
              <a:buChar char="–"/>
              <a:tabLst>
                <a:tab pos="370840" algn="l"/>
              </a:tabLst>
            </a:pPr>
            <a:r>
              <a:rPr dirty="0" sz="1800" spc="-5">
                <a:latin typeface="Arial"/>
                <a:cs typeface="Arial"/>
              </a:rPr>
              <a:t>List Report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Application</a:t>
            </a:r>
            <a:endParaRPr sz="1800">
              <a:latin typeface="Arial"/>
              <a:cs typeface="Arial"/>
            </a:endParaRPr>
          </a:p>
          <a:p>
            <a:pPr lvl="1" marL="370840" indent="-178435">
              <a:lnSpc>
                <a:spcPct val="100000"/>
              </a:lnSpc>
              <a:spcBef>
                <a:spcPts val="300"/>
              </a:spcBef>
              <a:buChar char="–"/>
              <a:tabLst>
                <a:tab pos="370840" algn="l"/>
              </a:tabLst>
            </a:pPr>
            <a:r>
              <a:rPr dirty="0" sz="1800" spc="-5">
                <a:latin typeface="Arial"/>
                <a:cs typeface="Arial"/>
              </a:rPr>
              <a:t>Overview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Page</a:t>
            </a:r>
            <a:endParaRPr sz="1800">
              <a:latin typeface="Arial"/>
              <a:cs typeface="Arial"/>
            </a:endParaRPr>
          </a:p>
          <a:p>
            <a:pPr lvl="1" marL="370840" indent="-178435">
              <a:lnSpc>
                <a:spcPct val="100000"/>
              </a:lnSpc>
              <a:spcBef>
                <a:spcPts val="300"/>
              </a:spcBef>
              <a:buChar char="–"/>
              <a:tabLst>
                <a:tab pos="370840" algn="l"/>
              </a:tabLst>
            </a:pPr>
            <a:r>
              <a:rPr dirty="0" sz="1800" spc="-5">
                <a:latin typeface="Arial"/>
                <a:cs typeface="Arial"/>
              </a:rPr>
              <a:t>Quick Create</a:t>
            </a:r>
            <a:endParaRPr sz="1800">
              <a:latin typeface="Arial"/>
              <a:cs typeface="Arial"/>
            </a:endParaRPr>
          </a:p>
          <a:p>
            <a:pPr lvl="1" marL="370840" indent="-178435">
              <a:lnSpc>
                <a:spcPct val="100000"/>
              </a:lnSpc>
              <a:spcBef>
                <a:spcPts val="300"/>
              </a:spcBef>
              <a:buChar char="–"/>
              <a:tabLst>
                <a:tab pos="370840" algn="l"/>
              </a:tabLst>
            </a:pPr>
            <a:r>
              <a:rPr dirty="0" sz="1800">
                <a:latin typeface="Arial"/>
                <a:cs typeface="Arial"/>
              </a:rPr>
              <a:t>Quick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View</a:t>
            </a:r>
            <a:endParaRPr sz="1800">
              <a:latin typeface="Arial"/>
              <a:cs typeface="Arial"/>
            </a:endParaRPr>
          </a:p>
          <a:p>
            <a:pPr marL="193675" marR="915035" indent="-18161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"/>
                <a:cs typeface="Arial"/>
              </a:rPr>
              <a:t>No </a:t>
            </a:r>
            <a:r>
              <a:rPr dirty="0" sz="1800">
                <a:latin typeface="Arial"/>
                <a:cs typeface="Arial"/>
              </a:rPr>
              <a:t>UI </a:t>
            </a:r>
            <a:r>
              <a:rPr dirty="0" sz="1800" spc="-5">
                <a:latin typeface="Arial"/>
                <a:cs typeface="Arial"/>
              </a:rPr>
              <a:t>coding; development is focused on </a:t>
            </a:r>
            <a:r>
              <a:rPr dirty="0" sz="1800">
                <a:latin typeface="Arial"/>
                <a:cs typeface="Arial"/>
              </a:rPr>
              <a:t>the  </a:t>
            </a:r>
            <a:r>
              <a:rPr dirty="0" sz="1800" spc="-5">
                <a:latin typeface="Arial"/>
                <a:cs typeface="Arial"/>
              </a:rPr>
              <a:t>business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logic</a:t>
            </a:r>
            <a:endParaRPr sz="1800">
              <a:latin typeface="Arial"/>
              <a:cs typeface="Arial"/>
            </a:endParaRPr>
          </a:p>
          <a:p>
            <a:pPr marL="193675" marR="216535" indent="-18161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resulting application uses predefined </a:t>
            </a:r>
            <a:r>
              <a:rPr dirty="0" sz="1800" spc="-15">
                <a:latin typeface="Arial"/>
                <a:cs typeface="Arial"/>
              </a:rPr>
              <a:t>views </a:t>
            </a:r>
            <a:r>
              <a:rPr dirty="0" sz="1800" spc="-5">
                <a:latin typeface="Arial"/>
                <a:cs typeface="Arial"/>
              </a:rPr>
              <a:t>and  controllers that are provided </a:t>
            </a:r>
            <a:r>
              <a:rPr dirty="0" sz="1800" spc="-15">
                <a:latin typeface="Arial"/>
                <a:cs typeface="Arial"/>
              </a:rPr>
              <a:t>with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template</a:t>
            </a:r>
            <a:endParaRPr sz="18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"/>
                <a:cs typeface="Arial"/>
              </a:rPr>
              <a:t>Provides </a:t>
            </a:r>
            <a:r>
              <a:rPr dirty="0" sz="1800">
                <a:latin typeface="Arial"/>
                <a:cs typeface="Arial"/>
              </a:rPr>
              <a:t>UI </a:t>
            </a:r>
            <a:r>
              <a:rPr dirty="0" sz="1800" spc="-5">
                <a:latin typeface="Arial"/>
                <a:cs typeface="Arial"/>
              </a:rPr>
              <a:t>consistency across all similar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102096" y="1996439"/>
            <a:ext cx="5594985" cy="2529840"/>
            <a:chOff x="6102096" y="1996439"/>
            <a:chExt cx="5594985" cy="2529840"/>
          </a:xfrm>
        </p:grpSpPr>
        <p:sp>
          <p:nvSpPr>
            <p:cNvPr id="4" name="object 4"/>
            <p:cNvSpPr/>
            <p:nvPr/>
          </p:nvSpPr>
          <p:spPr>
            <a:xfrm>
              <a:off x="6108192" y="2002535"/>
              <a:ext cx="5582412" cy="25176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105144" y="1999487"/>
              <a:ext cx="5588635" cy="2524125"/>
            </a:xfrm>
            <a:custGeom>
              <a:avLst/>
              <a:gdLst/>
              <a:ahLst/>
              <a:cxnLst/>
              <a:rect l="l" t="t" r="r" b="b"/>
              <a:pathLst>
                <a:path w="5588634" h="2524125">
                  <a:moveTo>
                    <a:pt x="0" y="2523744"/>
                  </a:moveTo>
                  <a:lnTo>
                    <a:pt x="5588508" y="2523744"/>
                  </a:lnTo>
                  <a:lnTo>
                    <a:pt x="5588508" y="0"/>
                  </a:lnTo>
                  <a:lnTo>
                    <a:pt x="0" y="0"/>
                  </a:lnTo>
                  <a:lnTo>
                    <a:pt x="0" y="2523744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6374" y="242773"/>
            <a:ext cx="324739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Building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a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Small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UI5</a:t>
            </a:r>
            <a:r>
              <a:rPr dirty="0" sz="1800" spc="-150" b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Application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/>
              <a:t>SAP Fiori</a:t>
            </a:r>
            <a:r>
              <a:rPr dirty="0" spc="-75"/>
              <a:t> </a:t>
            </a:r>
            <a:r>
              <a:rPr dirty="0"/>
              <a:t>elements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8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3045" y="1772285"/>
            <a:ext cx="9323705" cy="4580255"/>
            <a:chOff x="233045" y="1772285"/>
            <a:chExt cx="9323705" cy="4580255"/>
          </a:xfrm>
        </p:grpSpPr>
        <p:sp>
          <p:nvSpPr>
            <p:cNvPr id="3" name="object 3"/>
            <p:cNvSpPr/>
            <p:nvPr/>
          </p:nvSpPr>
          <p:spPr>
            <a:xfrm>
              <a:off x="2810255" y="2029968"/>
              <a:ext cx="6583680" cy="37520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807208" y="2026920"/>
              <a:ext cx="6590030" cy="3758565"/>
            </a:xfrm>
            <a:custGeom>
              <a:avLst/>
              <a:gdLst/>
              <a:ahLst/>
              <a:cxnLst/>
              <a:rect l="l" t="t" r="r" b="b"/>
              <a:pathLst>
                <a:path w="6590030" h="3758565">
                  <a:moveTo>
                    <a:pt x="0" y="3758184"/>
                  </a:moveTo>
                  <a:lnTo>
                    <a:pt x="6589776" y="3758184"/>
                  </a:lnTo>
                  <a:lnTo>
                    <a:pt x="6589776" y="0"/>
                  </a:lnTo>
                  <a:lnTo>
                    <a:pt x="0" y="0"/>
                  </a:lnTo>
                  <a:lnTo>
                    <a:pt x="0" y="3758184"/>
                  </a:lnTo>
                  <a:close/>
                </a:path>
              </a:pathLst>
            </a:custGeom>
            <a:ln w="609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63190" y="1786890"/>
              <a:ext cx="6878955" cy="3945890"/>
            </a:xfrm>
            <a:custGeom>
              <a:avLst/>
              <a:gdLst/>
              <a:ahLst/>
              <a:cxnLst/>
              <a:rect l="l" t="t" r="r" b="b"/>
              <a:pathLst>
                <a:path w="6878955" h="3945890">
                  <a:moveTo>
                    <a:pt x="169164" y="416051"/>
                  </a:moveTo>
                  <a:lnTo>
                    <a:pt x="373380" y="416051"/>
                  </a:lnTo>
                  <a:lnTo>
                    <a:pt x="373380" y="242315"/>
                  </a:lnTo>
                  <a:lnTo>
                    <a:pt x="169164" y="242315"/>
                  </a:lnTo>
                  <a:lnTo>
                    <a:pt x="169164" y="416051"/>
                  </a:lnTo>
                  <a:close/>
                </a:path>
                <a:path w="6878955" h="3945890">
                  <a:moveTo>
                    <a:pt x="0" y="1807464"/>
                  </a:moveTo>
                  <a:lnTo>
                    <a:pt x="75437" y="1807464"/>
                  </a:lnTo>
                  <a:lnTo>
                    <a:pt x="75437" y="329184"/>
                  </a:lnTo>
                  <a:lnTo>
                    <a:pt x="168275" y="329184"/>
                  </a:lnTo>
                </a:path>
                <a:path w="6878955" h="3945890">
                  <a:moveTo>
                    <a:pt x="6878574" y="2820670"/>
                  </a:moveTo>
                  <a:lnTo>
                    <a:pt x="6236208" y="2820670"/>
                  </a:lnTo>
                  <a:lnTo>
                    <a:pt x="6236208" y="409956"/>
                  </a:lnTo>
                </a:path>
                <a:path w="6878955" h="3945890">
                  <a:moveTo>
                    <a:pt x="6877811" y="0"/>
                  </a:moveTo>
                  <a:lnTo>
                    <a:pt x="6658356" y="0"/>
                  </a:lnTo>
                  <a:lnTo>
                    <a:pt x="6658356" y="248538"/>
                  </a:lnTo>
                </a:path>
                <a:path w="6878955" h="3945890">
                  <a:moveTo>
                    <a:pt x="6562344" y="416051"/>
                  </a:moveTo>
                  <a:lnTo>
                    <a:pt x="6755892" y="416051"/>
                  </a:lnTo>
                  <a:lnTo>
                    <a:pt x="6755892" y="248412"/>
                  </a:lnTo>
                  <a:lnTo>
                    <a:pt x="6562344" y="248412"/>
                  </a:lnTo>
                  <a:lnTo>
                    <a:pt x="6562344" y="416051"/>
                  </a:lnTo>
                  <a:close/>
                </a:path>
                <a:path w="6878955" h="3945890">
                  <a:moveTo>
                    <a:pt x="6877811" y="1362202"/>
                  </a:moveTo>
                  <a:lnTo>
                    <a:pt x="6438900" y="1362202"/>
                  </a:lnTo>
                  <a:lnTo>
                    <a:pt x="6438900" y="409956"/>
                  </a:lnTo>
                </a:path>
                <a:path w="6878955" h="3945890">
                  <a:moveTo>
                    <a:pt x="6316980" y="409956"/>
                  </a:moveTo>
                  <a:lnTo>
                    <a:pt x="6562344" y="409956"/>
                  </a:lnTo>
                  <a:lnTo>
                    <a:pt x="6562344" y="248412"/>
                  </a:lnTo>
                  <a:lnTo>
                    <a:pt x="6316980" y="248412"/>
                  </a:lnTo>
                  <a:lnTo>
                    <a:pt x="6316980" y="409956"/>
                  </a:lnTo>
                  <a:close/>
                </a:path>
                <a:path w="6878955" h="3945890">
                  <a:moveTo>
                    <a:pt x="6155436" y="409956"/>
                  </a:moveTo>
                  <a:lnTo>
                    <a:pt x="6316980" y="409956"/>
                  </a:lnTo>
                  <a:lnTo>
                    <a:pt x="6316980" y="248412"/>
                  </a:lnTo>
                  <a:lnTo>
                    <a:pt x="6155436" y="248412"/>
                  </a:lnTo>
                  <a:lnTo>
                    <a:pt x="6155436" y="409956"/>
                  </a:lnTo>
                  <a:close/>
                </a:path>
                <a:path w="6878955" h="3945890">
                  <a:moveTo>
                    <a:pt x="5743956" y="409956"/>
                  </a:moveTo>
                  <a:lnTo>
                    <a:pt x="6141720" y="409956"/>
                  </a:lnTo>
                  <a:lnTo>
                    <a:pt x="6141720" y="242316"/>
                  </a:lnTo>
                  <a:lnTo>
                    <a:pt x="5743956" y="242316"/>
                  </a:lnTo>
                  <a:lnTo>
                    <a:pt x="5743956" y="409956"/>
                  </a:lnTo>
                  <a:close/>
                </a:path>
                <a:path w="6878955" h="3945890">
                  <a:moveTo>
                    <a:pt x="400812" y="416051"/>
                  </a:moveTo>
                  <a:lnTo>
                    <a:pt x="627888" y="416051"/>
                  </a:lnTo>
                  <a:lnTo>
                    <a:pt x="627888" y="242315"/>
                  </a:lnTo>
                  <a:lnTo>
                    <a:pt x="400812" y="242315"/>
                  </a:lnTo>
                  <a:lnTo>
                    <a:pt x="400812" y="416051"/>
                  </a:lnTo>
                  <a:close/>
                </a:path>
                <a:path w="6878955" h="3945890">
                  <a:moveTo>
                    <a:pt x="0" y="3945610"/>
                  </a:moveTo>
                  <a:lnTo>
                    <a:pt x="514096" y="3945610"/>
                  </a:lnTo>
                  <a:lnTo>
                    <a:pt x="514096" y="416051"/>
                  </a:lnTo>
                </a:path>
              </a:pathLst>
            </a:custGeom>
            <a:ln w="28956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6220" y="5114544"/>
              <a:ext cx="2426335" cy="1234440"/>
            </a:xfrm>
            <a:custGeom>
              <a:avLst/>
              <a:gdLst/>
              <a:ahLst/>
              <a:cxnLst/>
              <a:rect l="l" t="t" r="r" b="b"/>
              <a:pathLst>
                <a:path w="2426335" h="1234439">
                  <a:moveTo>
                    <a:pt x="2344293" y="0"/>
                  </a:moveTo>
                  <a:lnTo>
                    <a:pt x="81889" y="0"/>
                  </a:lnTo>
                  <a:lnTo>
                    <a:pt x="50015" y="6441"/>
                  </a:lnTo>
                  <a:lnTo>
                    <a:pt x="23985" y="24002"/>
                  </a:lnTo>
                  <a:lnTo>
                    <a:pt x="6435" y="50041"/>
                  </a:lnTo>
                  <a:lnTo>
                    <a:pt x="0" y="81914"/>
                  </a:lnTo>
                  <a:lnTo>
                    <a:pt x="0" y="1152550"/>
                  </a:lnTo>
                  <a:lnTo>
                    <a:pt x="6435" y="1184424"/>
                  </a:lnTo>
                  <a:lnTo>
                    <a:pt x="23985" y="1210454"/>
                  </a:lnTo>
                  <a:lnTo>
                    <a:pt x="50015" y="1228004"/>
                  </a:lnTo>
                  <a:lnTo>
                    <a:pt x="81889" y="1234439"/>
                  </a:lnTo>
                  <a:lnTo>
                    <a:pt x="2344293" y="1234439"/>
                  </a:lnTo>
                  <a:lnTo>
                    <a:pt x="2376166" y="1228004"/>
                  </a:lnTo>
                  <a:lnTo>
                    <a:pt x="2402205" y="1210454"/>
                  </a:lnTo>
                  <a:lnTo>
                    <a:pt x="2419766" y="1184424"/>
                  </a:lnTo>
                  <a:lnTo>
                    <a:pt x="2426208" y="1152550"/>
                  </a:lnTo>
                  <a:lnTo>
                    <a:pt x="2426208" y="81914"/>
                  </a:lnTo>
                  <a:lnTo>
                    <a:pt x="2419766" y="50041"/>
                  </a:lnTo>
                  <a:lnTo>
                    <a:pt x="2402205" y="24002"/>
                  </a:lnTo>
                  <a:lnTo>
                    <a:pt x="2376166" y="6441"/>
                  </a:lnTo>
                  <a:lnTo>
                    <a:pt x="234429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6220" y="5114544"/>
              <a:ext cx="2426335" cy="1234440"/>
            </a:xfrm>
            <a:custGeom>
              <a:avLst/>
              <a:gdLst/>
              <a:ahLst/>
              <a:cxnLst/>
              <a:rect l="l" t="t" r="r" b="b"/>
              <a:pathLst>
                <a:path w="2426335" h="1234439">
                  <a:moveTo>
                    <a:pt x="0" y="81914"/>
                  </a:moveTo>
                  <a:lnTo>
                    <a:pt x="6435" y="50041"/>
                  </a:lnTo>
                  <a:lnTo>
                    <a:pt x="23985" y="24002"/>
                  </a:lnTo>
                  <a:lnTo>
                    <a:pt x="50015" y="6441"/>
                  </a:lnTo>
                  <a:lnTo>
                    <a:pt x="81889" y="0"/>
                  </a:lnTo>
                  <a:lnTo>
                    <a:pt x="2344293" y="0"/>
                  </a:lnTo>
                  <a:lnTo>
                    <a:pt x="2376166" y="6441"/>
                  </a:lnTo>
                  <a:lnTo>
                    <a:pt x="2402205" y="24002"/>
                  </a:lnTo>
                  <a:lnTo>
                    <a:pt x="2419766" y="50041"/>
                  </a:lnTo>
                  <a:lnTo>
                    <a:pt x="2426208" y="81914"/>
                  </a:lnTo>
                  <a:lnTo>
                    <a:pt x="2426208" y="1152550"/>
                  </a:lnTo>
                  <a:lnTo>
                    <a:pt x="2419766" y="1184424"/>
                  </a:lnTo>
                  <a:lnTo>
                    <a:pt x="2402205" y="1210454"/>
                  </a:lnTo>
                  <a:lnTo>
                    <a:pt x="2376166" y="1228004"/>
                  </a:lnTo>
                  <a:lnTo>
                    <a:pt x="2344293" y="1234439"/>
                  </a:lnTo>
                  <a:lnTo>
                    <a:pt x="81889" y="1234439"/>
                  </a:lnTo>
                  <a:lnTo>
                    <a:pt x="50015" y="1228004"/>
                  </a:lnTo>
                  <a:lnTo>
                    <a:pt x="23985" y="1210454"/>
                  </a:lnTo>
                  <a:lnTo>
                    <a:pt x="6435" y="1184424"/>
                  </a:lnTo>
                  <a:lnTo>
                    <a:pt x="0" y="1152550"/>
                  </a:lnTo>
                  <a:lnTo>
                    <a:pt x="0" y="81914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18922" y="5119877"/>
            <a:ext cx="2080260" cy="116903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Orientation:</a:t>
            </a:r>
            <a:endParaRPr sz="1400">
              <a:latin typeface="Arial"/>
              <a:cs typeface="Arial"/>
            </a:endParaRPr>
          </a:p>
          <a:p>
            <a:pPr marL="194310" marR="5080" indent="-182245">
              <a:lnSpc>
                <a:spcPct val="100000"/>
              </a:lnSpc>
              <a:spcBef>
                <a:spcPts val="295"/>
              </a:spcBef>
              <a:buFont typeface="Wingdings"/>
              <a:buChar char=""/>
              <a:tabLst>
                <a:tab pos="194945" algn="l"/>
              </a:tabLst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The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orientation of the  screen can be toggled 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between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landscape</a:t>
            </a:r>
            <a:r>
              <a:rPr dirty="0" sz="1400" spc="-12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and  portrait</a:t>
            </a:r>
            <a:r>
              <a:rPr dirty="0" sz="1400" spc="-4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view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3045" y="2138045"/>
            <a:ext cx="2432685" cy="2912745"/>
            <a:chOff x="233045" y="2138045"/>
            <a:chExt cx="2432685" cy="2912745"/>
          </a:xfrm>
        </p:grpSpPr>
        <p:sp>
          <p:nvSpPr>
            <p:cNvPr id="10" name="object 10"/>
            <p:cNvSpPr/>
            <p:nvPr/>
          </p:nvSpPr>
          <p:spPr>
            <a:xfrm>
              <a:off x="236220" y="2141220"/>
              <a:ext cx="2426335" cy="2906395"/>
            </a:xfrm>
            <a:custGeom>
              <a:avLst/>
              <a:gdLst/>
              <a:ahLst/>
              <a:cxnLst/>
              <a:rect l="l" t="t" r="r" b="b"/>
              <a:pathLst>
                <a:path w="2426335" h="2906395">
                  <a:moveTo>
                    <a:pt x="2303145" y="0"/>
                  </a:moveTo>
                  <a:lnTo>
                    <a:pt x="123012" y="0"/>
                  </a:lnTo>
                  <a:lnTo>
                    <a:pt x="75127" y="9673"/>
                  </a:lnTo>
                  <a:lnTo>
                    <a:pt x="36026" y="36052"/>
                  </a:lnTo>
                  <a:lnTo>
                    <a:pt x="9665" y="75170"/>
                  </a:lnTo>
                  <a:lnTo>
                    <a:pt x="0" y="123062"/>
                  </a:lnTo>
                  <a:lnTo>
                    <a:pt x="0" y="2783204"/>
                  </a:lnTo>
                  <a:lnTo>
                    <a:pt x="9665" y="2831097"/>
                  </a:lnTo>
                  <a:lnTo>
                    <a:pt x="36026" y="2870215"/>
                  </a:lnTo>
                  <a:lnTo>
                    <a:pt x="75127" y="2896594"/>
                  </a:lnTo>
                  <a:lnTo>
                    <a:pt x="123012" y="2906267"/>
                  </a:lnTo>
                  <a:lnTo>
                    <a:pt x="2303145" y="2906267"/>
                  </a:lnTo>
                  <a:lnTo>
                    <a:pt x="2351037" y="2896594"/>
                  </a:lnTo>
                  <a:lnTo>
                    <a:pt x="2390155" y="2870215"/>
                  </a:lnTo>
                  <a:lnTo>
                    <a:pt x="2416534" y="2831097"/>
                  </a:lnTo>
                  <a:lnTo>
                    <a:pt x="2426208" y="2783204"/>
                  </a:lnTo>
                  <a:lnTo>
                    <a:pt x="2426208" y="123062"/>
                  </a:lnTo>
                  <a:lnTo>
                    <a:pt x="2416534" y="75170"/>
                  </a:lnTo>
                  <a:lnTo>
                    <a:pt x="2390155" y="36052"/>
                  </a:lnTo>
                  <a:lnTo>
                    <a:pt x="2351037" y="9673"/>
                  </a:lnTo>
                  <a:lnTo>
                    <a:pt x="230314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36220" y="2141220"/>
              <a:ext cx="2426335" cy="2906395"/>
            </a:xfrm>
            <a:custGeom>
              <a:avLst/>
              <a:gdLst/>
              <a:ahLst/>
              <a:cxnLst/>
              <a:rect l="l" t="t" r="r" b="b"/>
              <a:pathLst>
                <a:path w="2426335" h="2906395">
                  <a:moveTo>
                    <a:pt x="0" y="123062"/>
                  </a:moveTo>
                  <a:lnTo>
                    <a:pt x="9665" y="75170"/>
                  </a:lnTo>
                  <a:lnTo>
                    <a:pt x="36026" y="36052"/>
                  </a:lnTo>
                  <a:lnTo>
                    <a:pt x="75127" y="9673"/>
                  </a:lnTo>
                  <a:lnTo>
                    <a:pt x="123012" y="0"/>
                  </a:lnTo>
                  <a:lnTo>
                    <a:pt x="2303145" y="0"/>
                  </a:lnTo>
                  <a:lnTo>
                    <a:pt x="2351037" y="9673"/>
                  </a:lnTo>
                  <a:lnTo>
                    <a:pt x="2390155" y="36052"/>
                  </a:lnTo>
                  <a:lnTo>
                    <a:pt x="2416534" y="75170"/>
                  </a:lnTo>
                  <a:lnTo>
                    <a:pt x="2426208" y="123062"/>
                  </a:lnTo>
                  <a:lnTo>
                    <a:pt x="2426208" y="2783204"/>
                  </a:lnTo>
                  <a:lnTo>
                    <a:pt x="2416534" y="2831097"/>
                  </a:lnTo>
                  <a:lnTo>
                    <a:pt x="2390155" y="2870215"/>
                  </a:lnTo>
                  <a:lnTo>
                    <a:pt x="2351037" y="2896594"/>
                  </a:lnTo>
                  <a:lnTo>
                    <a:pt x="2303145" y="2906267"/>
                  </a:lnTo>
                  <a:lnTo>
                    <a:pt x="123012" y="2906267"/>
                  </a:lnTo>
                  <a:lnTo>
                    <a:pt x="75127" y="2896594"/>
                  </a:lnTo>
                  <a:lnTo>
                    <a:pt x="36026" y="2870215"/>
                  </a:lnTo>
                  <a:lnTo>
                    <a:pt x="9665" y="2831097"/>
                  </a:lnTo>
                  <a:lnTo>
                    <a:pt x="0" y="2783204"/>
                  </a:lnTo>
                  <a:lnTo>
                    <a:pt x="0" y="123062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31114" y="2157450"/>
            <a:ext cx="2239645" cy="281495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Choice of</a:t>
            </a:r>
            <a:r>
              <a:rPr dirty="0" sz="1400" spc="-5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resolution:</a:t>
            </a:r>
            <a:endParaRPr sz="14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Desktop</a:t>
            </a:r>
            <a:r>
              <a:rPr dirty="0" sz="1400" spc="-5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(large)</a:t>
            </a:r>
            <a:endParaRPr sz="1400">
              <a:latin typeface="Arial"/>
              <a:cs typeface="Arial"/>
            </a:endParaRPr>
          </a:p>
          <a:p>
            <a:pPr marL="193675" marR="5080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Mobile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devices,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e.g. iPad 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(medium),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iPhone</a:t>
            </a:r>
            <a:r>
              <a:rPr dirty="0" sz="1400" spc="-9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(small), 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Android,</a:t>
            </a:r>
            <a:r>
              <a:rPr dirty="0" sz="1400" spc="-3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etc.</a:t>
            </a:r>
            <a:endParaRPr sz="1400">
              <a:latin typeface="Arial"/>
              <a:cs typeface="Arial"/>
            </a:endParaRPr>
          </a:p>
          <a:p>
            <a:pPr marL="12700" marR="197485">
              <a:lnSpc>
                <a:spcPct val="117900"/>
              </a:lnSpc>
              <a:buFont typeface="Wingdings"/>
              <a:buChar char=""/>
              <a:tabLst>
                <a:tab pos="194310" algn="l"/>
              </a:tabLst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Define a custom size 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The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application</a:t>
            </a:r>
            <a:r>
              <a:rPr dirty="0" sz="1400" spc="-7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is</a:t>
            </a:r>
            <a:endParaRPr sz="1400">
              <a:latin typeface="Arial"/>
              <a:cs typeface="Arial"/>
            </a:endParaRPr>
          </a:p>
          <a:p>
            <a:pPr algn="just" marL="12700" marR="197485">
              <a:lnSpc>
                <a:spcPct val="100000"/>
              </a:lnSpc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responsive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–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will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adapt</a:t>
            </a:r>
            <a:r>
              <a:rPr dirty="0" sz="1400" spc="-9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its  appearance to the</a:t>
            </a:r>
            <a:r>
              <a:rPr dirty="0" sz="1400" spc="-15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screen  size</a:t>
            </a:r>
            <a:endParaRPr sz="1400">
              <a:latin typeface="Arial"/>
              <a:cs typeface="Arial"/>
            </a:endParaRPr>
          </a:p>
          <a:p>
            <a:pPr algn="just" marL="193675" marR="84455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Multiple screen sizes</a:t>
            </a:r>
            <a:r>
              <a:rPr dirty="0" sz="1400" spc="-16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are  predefined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33045" y="1267841"/>
            <a:ext cx="2432685" cy="808355"/>
            <a:chOff x="233045" y="1267841"/>
            <a:chExt cx="2432685" cy="808355"/>
          </a:xfrm>
        </p:grpSpPr>
        <p:sp>
          <p:nvSpPr>
            <p:cNvPr id="14" name="object 14"/>
            <p:cNvSpPr/>
            <p:nvPr/>
          </p:nvSpPr>
          <p:spPr>
            <a:xfrm>
              <a:off x="236220" y="1271016"/>
              <a:ext cx="2426335" cy="802005"/>
            </a:xfrm>
            <a:custGeom>
              <a:avLst/>
              <a:gdLst/>
              <a:ahLst/>
              <a:cxnLst/>
              <a:rect l="l" t="t" r="r" b="b"/>
              <a:pathLst>
                <a:path w="2426335" h="802005">
                  <a:moveTo>
                    <a:pt x="2346452" y="0"/>
                  </a:moveTo>
                  <a:lnTo>
                    <a:pt x="79806" y="0"/>
                  </a:lnTo>
                  <a:lnTo>
                    <a:pt x="48745" y="6264"/>
                  </a:lnTo>
                  <a:lnTo>
                    <a:pt x="23377" y="23352"/>
                  </a:lnTo>
                  <a:lnTo>
                    <a:pt x="6272" y="48702"/>
                  </a:lnTo>
                  <a:lnTo>
                    <a:pt x="0" y="79756"/>
                  </a:lnTo>
                  <a:lnTo>
                    <a:pt x="0" y="721868"/>
                  </a:lnTo>
                  <a:lnTo>
                    <a:pt x="6272" y="752921"/>
                  </a:lnTo>
                  <a:lnTo>
                    <a:pt x="23377" y="778271"/>
                  </a:lnTo>
                  <a:lnTo>
                    <a:pt x="48745" y="795359"/>
                  </a:lnTo>
                  <a:lnTo>
                    <a:pt x="79806" y="801624"/>
                  </a:lnTo>
                  <a:lnTo>
                    <a:pt x="2346452" y="801624"/>
                  </a:lnTo>
                  <a:lnTo>
                    <a:pt x="2377505" y="795359"/>
                  </a:lnTo>
                  <a:lnTo>
                    <a:pt x="2402855" y="778271"/>
                  </a:lnTo>
                  <a:lnTo>
                    <a:pt x="2419943" y="752921"/>
                  </a:lnTo>
                  <a:lnTo>
                    <a:pt x="2426208" y="721868"/>
                  </a:lnTo>
                  <a:lnTo>
                    <a:pt x="2426208" y="79756"/>
                  </a:lnTo>
                  <a:lnTo>
                    <a:pt x="2419943" y="48702"/>
                  </a:lnTo>
                  <a:lnTo>
                    <a:pt x="2402855" y="23352"/>
                  </a:lnTo>
                  <a:lnTo>
                    <a:pt x="2377505" y="6264"/>
                  </a:lnTo>
                  <a:lnTo>
                    <a:pt x="234645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36220" y="1271016"/>
              <a:ext cx="2426335" cy="802005"/>
            </a:xfrm>
            <a:custGeom>
              <a:avLst/>
              <a:gdLst/>
              <a:ahLst/>
              <a:cxnLst/>
              <a:rect l="l" t="t" r="r" b="b"/>
              <a:pathLst>
                <a:path w="2426335" h="802005">
                  <a:moveTo>
                    <a:pt x="0" y="79756"/>
                  </a:moveTo>
                  <a:lnTo>
                    <a:pt x="6272" y="48702"/>
                  </a:lnTo>
                  <a:lnTo>
                    <a:pt x="23377" y="23352"/>
                  </a:lnTo>
                  <a:lnTo>
                    <a:pt x="48745" y="6264"/>
                  </a:lnTo>
                  <a:lnTo>
                    <a:pt x="79806" y="0"/>
                  </a:lnTo>
                  <a:lnTo>
                    <a:pt x="2346452" y="0"/>
                  </a:lnTo>
                  <a:lnTo>
                    <a:pt x="2377505" y="6264"/>
                  </a:lnTo>
                  <a:lnTo>
                    <a:pt x="2402855" y="23352"/>
                  </a:lnTo>
                  <a:lnTo>
                    <a:pt x="2419943" y="48702"/>
                  </a:lnTo>
                  <a:lnTo>
                    <a:pt x="2426208" y="79756"/>
                  </a:lnTo>
                  <a:lnTo>
                    <a:pt x="2426208" y="721868"/>
                  </a:lnTo>
                  <a:lnTo>
                    <a:pt x="2419943" y="752921"/>
                  </a:lnTo>
                  <a:lnTo>
                    <a:pt x="2402855" y="778271"/>
                  </a:lnTo>
                  <a:lnTo>
                    <a:pt x="2377505" y="795359"/>
                  </a:lnTo>
                  <a:lnTo>
                    <a:pt x="2346452" y="801624"/>
                  </a:lnTo>
                  <a:lnTo>
                    <a:pt x="79806" y="801624"/>
                  </a:lnTo>
                  <a:lnTo>
                    <a:pt x="48745" y="795359"/>
                  </a:lnTo>
                  <a:lnTo>
                    <a:pt x="23377" y="778271"/>
                  </a:lnTo>
                  <a:lnTo>
                    <a:pt x="6272" y="752921"/>
                  </a:lnTo>
                  <a:lnTo>
                    <a:pt x="0" y="721868"/>
                  </a:lnTo>
                  <a:lnTo>
                    <a:pt x="0" y="79756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318312" y="1274800"/>
            <a:ext cx="2103755" cy="74231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Frame: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Option to run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with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frame</a:t>
            </a:r>
            <a:r>
              <a:rPr dirty="0" sz="1400" spc="-16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in 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“Run</a:t>
            </a:r>
            <a:r>
              <a:rPr dirty="0" sz="1400" spc="-2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Configurations”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648585" y="1657985"/>
            <a:ext cx="9302750" cy="4699000"/>
            <a:chOff x="2648585" y="1657985"/>
            <a:chExt cx="9302750" cy="4699000"/>
          </a:xfrm>
        </p:grpSpPr>
        <p:sp>
          <p:nvSpPr>
            <p:cNvPr id="18" name="object 18"/>
            <p:cNvSpPr/>
            <p:nvPr/>
          </p:nvSpPr>
          <p:spPr>
            <a:xfrm>
              <a:off x="2663190" y="1672590"/>
              <a:ext cx="6877684" cy="4177029"/>
            </a:xfrm>
            <a:custGeom>
              <a:avLst/>
              <a:gdLst/>
              <a:ahLst/>
              <a:cxnLst/>
              <a:rect l="l" t="t" r="r" b="b"/>
              <a:pathLst>
                <a:path w="6877684" h="4177029">
                  <a:moveTo>
                    <a:pt x="6877684" y="4176407"/>
                  </a:moveTo>
                  <a:lnTo>
                    <a:pt x="5942076" y="4176407"/>
                  </a:lnTo>
                  <a:lnTo>
                    <a:pt x="5942076" y="524256"/>
                  </a:lnTo>
                </a:path>
                <a:path w="6877684" h="4177029">
                  <a:moveTo>
                    <a:pt x="3439160" y="358013"/>
                  </a:moveTo>
                  <a:lnTo>
                    <a:pt x="3439160" y="0"/>
                  </a:lnTo>
                  <a:lnTo>
                    <a:pt x="0" y="0"/>
                  </a:lnTo>
                </a:path>
              </a:pathLst>
            </a:custGeom>
            <a:ln w="28956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540240" y="5343144"/>
              <a:ext cx="2407920" cy="1010919"/>
            </a:xfrm>
            <a:custGeom>
              <a:avLst/>
              <a:gdLst/>
              <a:ahLst/>
              <a:cxnLst/>
              <a:rect l="l" t="t" r="r" b="b"/>
              <a:pathLst>
                <a:path w="2407920" h="1010920">
                  <a:moveTo>
                    <a:pt x="2328544" y="0"/>
                  </a:moveTo>
                  <a:lnTo>
                    <a:pt x="79375" y="0"/>
                  </a:lnTo>
                  <a:lnTo>
                    <a:pt x="48488" y="6240"/>
                  </a:lnTo>
                  <a:lnTo>
                    <a:pt x="23256" y="23256"/>
                  </a:lnTo>
                  <a:lnTo>
                    <a:pt x="6240" y="48488"/>
                  </a:lnTo>
                  <a:lnTo>
                    <a:pt x="0" y="79374"/>
                  </a:lnTo>
                  <a:lnTo>
                    <a:pt x="0" y="931075"/>
                  </a:lnTo>
                  <a:lnTo>
                    <a:pt x="6240" y="961955"/>
                  </a:lnTo>
                  <a:lnTo>
                    <a:pt x="23256" y="987174"/>
                  </a:lnTo>
                  <a:lnTo>
                    <a:pt x="48488" y="1004177"/>
                  </a:lnTo>
                  <a:lnTo>
                    <a:pt x="79375" y="1010411"/>
                  </a:lnTo>
                  <a:lnTo>
                    <a:pt x="2328544" y="1010411"/>
                  </a:lnTo>
                  <a:lnTo>
                    <a:pt x="2359431" y="1004177"/>
                  </a:lnTo>
                  <a:lnTo>
                    <a:pt x="2384663" y="987174"/>
                  </a:lnTo>
                  <a:lnTo>
                    <a:pt x="2401679" y="961955"/>
                  </a:lnTo>
                  <a:lnTo>
                    <a:pt x="2407919" y="931075"/>
                  </a:lnTo>
                  <a:lnTo>
                    <a:pt x="2407919" y="79374"/>
                  </a:lnTo>
                  <a:lnTo>
                    <a:pt x="2401679" y="48488"/>
                  </a:lnTo>
                  <a:lnTo>
                    <a:pt x="2384663" y="23256"/>
                  </a:lnTo>
                  <a:lnTo>
                    <a:pt x="2359431" y="6240"/>
                  </a:lnTo>
                  <a:lnTo>
                    <a:pt x="23285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540240" y="5343144"/>
              <a:ext cx="2407920" cy="1010919"/>
            </a:xfrm>
            <a:custGeom>
              <a:avLst/>
              <a:gdLst/>
              <a:ahLst/>
              <a:cxnLst/>
              <a:rect l="l" t="t" r="r" b="b"/>
              <a:pathLst>
                <a:path w="2407920" h="1010920">
                  <a:moveTo>
                    <a:pt x="0" y="79374"/>
                  </a:moveTo>
                  <a:lnTo>
                    <a:pt x="6240" y="48488"/>
                  </a:lnTo>
                  <a:lnTo>
                    <a:pt x="23256" y="23256"/>
                  </a:lnTo>
                  <a:lnTo>
                    <a:pt x="48488" y="6240"/>
                  </a:lnTo>
                  <a:lnTo>
                    <a:pt x="79375" y="0"/>
                  </a:lnTo>
                  <a:lnTo>
                    <a:pt x="2328544" y="0"/>
                  </a:lnTo>
                  <a:lnTo>
                    <a:pt x="2359431" y="6240"/>
                  </a:lnTo>
                  <a:lnTo>
                    <a:pt x="2384663" y="23256"/>
                  </a:lnTo>
                  <a:lnTo>
                    <a:pt x="2401679" y="48488"/>
                  </a:lnTo>
                  <a:lnTo>
                    <a:pt x="2407919" y="79374"/>
                  </a:lnTo>
                  <a:lnTo>
                    <a:pt x="2407919" y="931075"/>
                  </a:lnTo>
                  <a:lnTo>
                    <a:pt x="2401679" y="961955"/>
                  </a:lnTo>
                  <a:lnTo>
                    <a:pt x="2384663" y="987174"/>
                  </a:lnTo>
                  <a:lnTo>
                    <a:pt x="2359431" y="1004177"/>
                  </a:lnTo>
                  <a:lnTo>
                    <a:pt x="2328544" y="1010411"/>
                  </a:lnTo>
                  <a:lnTo>
                    <a:pt x="79375" y="1010411"/>
                  </a:lnTo>
                  <a:lnTo>
                    <a:pt x="48488" y="1004177"/>
                  </a:lnTo>
                  <a:lnTo>
                    <a:pt x="23256" y="987174"/>
                  </a:lnTo>
                  <a:lnTo>
                    <a:pt x="6240" y="961955"/>
                  </a:lnTo>
                  <a:lnTo>
                    <a:pt x="0" y="931075"/>
                  </a:lnTo>
                  <a:lnTo>
                    <a:pt x="0" y="79374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06374" y="242773"/>
            <a:ext cx="7204709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Building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a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Small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UI5</a:t>
            </a:r>
            <a:r>
              <a:rPr dirty="0" sz="1800" spc="-95" b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Application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pc="-20"/>
              <a:t>Testing </a:t>
            </a:r>
            <a:r>
              <a:rPr dirty="0"/>
              <a:t>in SAP </a:t>
            </a:r>
            <a:r>
              <a:rPr dirty="0" spc="-10"/>
              <a:t>Web </a:t>
            </a:r>
            <a:r>
              <a:rPr dirty="0"/>
              <a:t>IDE: application </a:t>
            </a:r>
            <a:r>
              <a:rPr dirty="0" spc="-5"/>
              <a:t>preview </a:t>
            </a:r>
            <a:r>
              <a:rPr dirty="0"/>
              <a:t>in the</a:t>
            </a:r>
            <a:r>
              <a:rPr dirty="0" spc="-155"/>
              <a:t> </a:t>
            </a:r>
            <a:r>
              <a:rPr dirty="0"/>
              <a:t>browser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624441" y="5346496"/>
            <a:ext cx="2122805" cy="95567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Live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Preview:</a:t>
            </a:r>
            <a:endParaRPr sz="1400">
              <a:latin typeface="Arial"/>
              <a:cs typeface="Arial"/>
            </a:endParaRPr>
          </a:p>
          <a:p>
            <a:pPr marL="193675" marR="5080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Refreshes the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preview 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automatically on</a:t>
            </a:r>
            <a:r>
              <a:rPr dirty="0" sz="1400" spc="-14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change  of</a:t>
            </a:r>
            <a:r>
              <a:rPr dirty="0" sz="1400" spc="-2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resource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537065" y="3991228"/>
            <a:ext cx="2414270" cy="1230630"/>
            <a:chOff x="9537065" y="3991228"/>
            <a:chExt cx="2414270" cy="1230630"/>
          </a:xfrm>
        </p:grpSpPr>
        <p:sp>
          <p:nvSpPr>
            <p:cNvPr id="24" name="object 24"/>
            <p:cNvSpPr/>
            <p:nvPr/>
          </p:nvSpPr>
          <p:spPr>
            <a:xfrm>
              <a:off x="9540240" y="3994403"/>
              <a:ext cx="2407920" cy="1224280"/>
            </a:xfrm>
            <a:custGeom>
              <a:avLst/>
              <a:gdLst/>
              <a:ahLst/>
              <a:cxnLst/>
              <a:rect l="l" t="t" r="r" b="b"/>
              <a:pathLst>
                <a:path w="2407920" h="1224279">
                  <a:moveTo>
                    <a:pt x="2339848" y="0"/>
                  </a:moveTo>
                  <a:lnTo>
                    <a:pt x="68071" y="0"/>
                  </a:lnTo>
                  <a:lnTo>
                    <a:pt x="41576" y="5349"/>
                  </a:lnTo>
                  <a:lnTo>
                    <a:pt x="19938" y="19939"/>
                  </a:lnTo>
                  <a:lnTo>
                    <a:pt x="5349" y="41576"/>
                  </a:lnTo>
                  <a:lnTo>
                    <a:pt x="0" y="68072"/>
                  </a:lnTo>
                  <a:lnTo>
                    <a:pt x="0" y="1155700"/>
                  </a:lnTo>
                  <a:lnTo>
                    <a:pt x="5349" y="1182195"/>
                  </a:lnTo>
                  <a:lnTo>
                    <a:pt x="19938" y="1203833"/>
                  </a:lnTo>
                  <a:lnTo>
                    <a:pt x="41576" y="1218422"/>
                  </a:lnTo>
                  <a:lnTo>
                    <a:pt x="68071" y="1223772"/>
                  </a:lnTo>
                  <a:lnTo>
                    <a:pt x="2339848" y="1223772"/>
                  </a:lnTo>
                  <a:lnTo>
                    <a:pt x="2366343" y="1218422"/>
                  </a:lnTo>
                  <a:lnTo>
                    <a:pt x="2387980" y="1203833"/>
                  </a:lnTo>
                  <a:lnTo>
                    <a:pt x="2402570" y="1182195"/>
                  </a:lnTo>
                  <a:lnTo>
                    <a:pt x="2407919" y="1155700"/>
                  </a:lnTo>
                  <a:lnTo>
                    <a:pt x="2407919" y="68072"/>
                  </a:lnTo>
                  <a:lnTo>
                    <a:pt x="2402570" y="41576"/>
                  </a:lnTo>
                  <a:lnTo>
                    <a:pt x="2387980" y="19939"/>
                  </a:lnTo>
                  <a:lnTo>
                    <a:pt x="2366343" y="5349"/>
                  </a:lnTo>
                  <a:lnTo>
                    <a:pt x="23398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540240" y="3994403"/>
              <a:ext cx="2407920" cy="1224280"/>
            </a:xfrm>
            <a:custGeom>
              <a:avLst/>
              <a:gdLst/>
              <a:ahLst/>
              <a:cxnLst/>
              <a:rect l="l" t="t" r="r" b="b"/>
              <a:pathLst>
                <a:path w="2407920" h="1224279">
                  <a:moveTo>
                    <a:pt x="0" y="68072"/>
                  </a:moveTo>
                  <a:lnTo>
                    <a:pt x="5349" y="41576"/>
                  </a:lnTo>
                  <a:lnTo>
                    <a:pt x="19938" y="19939"/>
                  </a:lnTo>
                  <a:lnTo>
                    <a:pt x="41576" y="5349"/>
                  </a:lnTo>
                  <a:lnTo>
                    <a:pt x="68071" y="0"/>
                  </a:lnTo>
                  <a:lnTo>
                    <a:pt x="2339848" y="0"/>
                  </a:lnTo>
                  <a:lnTo>
                    <a:pt x="2366343" y="5349"/>
                  </a:lnTo>
                  <a:lnTo>
                    <a:pt x="2387980" y="19939"/>
                  </a:lnTo>
                  <a:lnTo>
                    <a:pt x="2402570" y="41576"/>
                  </a:lnTo>
                  <a:lnTo>
                    <a:pt x="2407919" y="68072"/>
                  </a:lnTo>
                  <a:lnTo>
                    <a:pt x="2407919" y="1155700"/>
                  </a:lnTo>
                  <a:lnTo>
                    <a:pt x="2402570" y="1182195"/>
                  </a:lnTo>
                  <a:lnTo>
                    <a:pt x="2387980" y="1203833"/>
                  </a:lnTo>
                  <a:lnTo>
                    <a:pt x="2366343" y="1218422"/>
                  </a:lnTo>
                  <a:lnTo>
                    <a:pt x="2339848" y="1223772"/>
                  </a:lnTo>
                  <a:lnTo>
                    <a:pt x="68071" y="1223772"/>
                  </a:lnTo>
                  <a:lnTo>
                    <a:pt x="41576" y="1218422"/>
                  </a:lnTo>
                  <a:lnTo>
                    <a:pt x="19938" y="1203833"/>
                  </a:lnTo>
                  <a:lnTo>
                    <a:pt x="5349" y="1182195"/>
                  </a:lnTo>
                  <a:lnTo>
                    <a:pt x="0" y="1155700"/>
                  </a:lnTo>
                  <a:lnTo>
                    <a:pt x="0" y="68072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9621139" y="3995394"/>
            <a:ext cx="2248535" cy="11684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Refresh:</a:t>
            </a:r>
            <a:endParaRPr sz="1400">
              <a:latin typeface="Arial"/>
              <a:cs typeface="Arial"/>
            </a:endParaRPr>
          </a:p>
          <a:p>
            <a:pPr marL="193675" marR="5080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The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application can be  reloaded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without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needing  to rerun it from the 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development</a:t>
            </a:r>
            <a:r>
              <a:rPr dirty="0" sz="1400" spc="-4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environment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537065" y="2423032"/>
            <a:ext cx="2414270" cy="1449705"/>
            <a:chOff x="9537065" y="2423032"/>
            <a:chExt cx="2414270" cy="1449705"/>
          </a:xfrm>
        </p:grpSpPr>
        <p:sp>
          <p:nvSpPr>
            <p:cNvPr id="28" name="object 28"/>
            <p:cNvSpPr/>
            <p:nvPr/>
          </p:nvSpPr>
          <p:spPr>
            <a:xfrm>
              <a:off x="9540240" y="2426207"/>
              <a:ext cx="2407920" cy="1443355"/>
            </a:xfrm>
            <a:custGeom>
              <a:avLst/>
              <a:gdLst/>
              <a:ahLst/>
              <a:cxnLst/>
              <a:rect l="l" t="t" r="r" b="b"/>
              <a:pathLst>
                <a:path w="2407920" h="1443354">
                  <a:moveTo>
                    <a:pt x="2327275" y="0"/>
                  </a:moveTo>
                  <a:lnTo>
                    <a:pt x="80644" y="0"/>
                  </a:lnTo>
                  <a:lnTo>
                    <a:pt x="49291" y="6349"/>
                  </a:lnTo>
                  <a:lnTo>
                    <a:pt x="23653" y="23653"/>
                  </a:lnTo>
                  <a:lnTo>
                    <a:pt x="6350" y="49291"/>
                  </a:lnTo>
                  <a:lnTo>
                    <a:pt x="0" y="80644"/>
                  </a:lnTo>
                  <a:lnTo>
                    <a:pt x="0" y="1362583"/>
                  </a:lnTo>
                  <a:lnTo>
                    <a:pt x="6350" y="1393936"/>
                  </a:lnTo>
                  <a:lnTo>
                    <a:pt x="23653" y="1419574"/>
                  </a:lnTo>
                  <a:lnTo>
                    <a:pt x="49291" y="1436877"/>
                  </a:lnTo>
                  <a:lnTo>
                    <a:pt x="80644" y="1443227"/>
                  </a:lnTo>
                  <a:lnTo>
                    <a:pt x="2327275" y="1443227"/>
                  </a:lnTo>
                  <a:lnTo>
                    <a:pt x="2358628" y="1436878"/>
                  </a:lnTo>
                  <a:lnTo>
                    <a:pt x="2384266" y="1419574"/>
                  </a:lnTo>
                  <a:lnTo>
                    <a:pt x="2401569" y="1393936"/>
                  </a:lnTo>
                  <a:lnTo>
                    <a:pt x="2407919" y="1362583"/>
                  </a:lnTo>
                  <a:lnTo>
                    <a:pt x="2407919" y="80644"/>
                  </a:lnTo>
                  <a:lnTo>
                    <a:pt x="2401569" y="49291"/>
                  </a:lnTo>
                  <a:lnTo>
                    <a:pt x="2384266" y="23653"/>
                  </a:lnTo>
                  <a:lnTo>
                    <a:pt x="2358628" y="6350"/>
                  </a:lnTo>
                  <a:lnTo>
                    <a:pt x="232727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540240" y="2426207"/>
              <a:ext cx="2407920" cy="1443355"/>
            </a:xfrm>
            <a:custGeom>
              <a:avLst/>
              <a:gdLst/>
              <a:ahLst/>
              <a:cxnLst/>
              <a:rect l="l" t="t" r="r" b="b"/>
              <a:pathLst>
                <a:path w="2407920" h="1443354">
                  <a:moveTo>
                    <a:pt x="0" y="80644"/>
                  </a:moveTo>
                  <a:lnTo>
                    <a:pt x="6350" y="49291"/>
                  </a:lnTo>
                  <a:lnTo>
                    <a:pt x="23653" y="23653"/>
                  </a:lnTo>
                  <a:lnTo>
                    <a:pt x="49291" y="6349"/>
                  </a:lnTo>
                  <a:lnTo>
                    <a:pt x="80644" y="0"/>
                  </a:lnTo>
                  <a:lnTo>
                    <a:pt x="2327275" y="0"/>
                  </a:lnTo>
                  <a:lnTo>
                    <a:pt x="2358628" y="6350"/>
                  </a:lnTo>
                  <a:lnTo>
                    <a:pt x="2384266" y="23653"/>
                  </a:lnTo>
                  <a:lnTo>
                    <a:pt x="2401569" y="49291"/>
                  </a:lnTo>
                  <a:lnTo>
                    <a:pt x="2407919" y="80644"/>
                  </a:lnTo>
                  <a:lnTo>
                    <a:pt x="2407919" y="1362583"/>
                  </a:lnTo>
                  <a:lnTo>
                    <a:pt x="2401569" y="1393936"/>
                  </a:lnTo>
                  <a:lnTo>
                    <a:pt x="2384266" y="1419574"/>
                  </a:lnTo>
                  <a:lnTo>
                    <a:pt x="2358628" y="1436878"/>
                  </a:lnTo>
                  <a:lnTo>
                    <a:pt x="2327275" y="1443227"/>
                  </a:lnTo>
                  <a:lnTo>
                    <a:pt x="80644" y="1443227"/>
                  </a:lnTo>
                  <a:lnTo>
                    <a:pt x="49291" y="1436877"/>
                  </a:lnTo>
                  <a:lnTo>
                    <a:pt x="23653" y="1419574"/>
                  </a:lnTo>
                  <a:lnTo>
                    <a:pt x="6350" y="1393936"/>
                  </a:lnTo>
                  <a:lnTo>
                    <a:pt x="0" y="1362583"/>
                  </a:lnTo>
                  <a:lnTo>
                    <a:pt x="0" y="80644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9625076" y="2428795"/>
            <a:ext cx="2230120" cy="138303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Language:</a:t>
            </a:r>
            <a:endParaRPr sz="1400">
              <a:latin typeface="Arial"/>
              <a:cs typeface="Arial"/>
            </a:endParaRPr>
          </a:p>
          <a:p>
            <a:pPr marL="193675" marR="5080" indent="-181610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If the application</a:t>
            </a:r>
            <a:r>
              <a:rPr dirty="0" sz="1400" spc="-15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supports  multiple languages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(i18n  properties),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then the  language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text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can be  changed</a:t>
            </a:r>
            <a:r>
              <a:rPr dirty="0" sz="1400" spc="-5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on-the-fly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537192" y="1267967"/>
            <a:ext cx="2414270" cy="1036319"/>
            <a:chOff x="9537192" y="1267967"/>
            <a:chExt cx="2414270" cy="1036319"/>
          </a:xfrm>
        </p:grpSpPr>
        <p:sp>
          <p:nvSpPr>
            <p:cNvPr id="32" name="object 32"/>
            <p:cNvSpPr/>
            <p:nvPr/>
          </p:nvSpPr>
          <p:spPr>
            <a:xfrm>
              <a:off x="9540240" y="1271015"/>
              <a:ext cx="2407920" cy="1030605"/>
            </a:xfrm>
            <a:custGeom>
              <a:avLst/>
              <a:gdLst/>
              <a:ahLst/>
              <a:cxnLst/>
              <a:rect l="l" t="t" r="r" b="b"/>
              <a:pathLst>
                <a:path w="2407920" h="1030605">
                  <a:moveTo>
                    <a:pt x="2310510" y="0"/>
                  </a:moveTo>
                  <a:lnTo>
                    <a:pt x="97408" y="0"/>
                  </a:lnTo>
                  <a:lnTo>
                    <a:pt x="59471" y="7647"/>
                  </a:lnTo>
                  <a:lnTo>
                    <a:pt x="28511" y="28511"/>
                  </a:lnTo>
                  <a:lnTo>
                    <a:pt x="7647" y="59471"/>
                  </a:lnTo>
                  <a:lnTo>
                    <a:pt x="0" y="97409"/>
                  </a:lnTo>
                  <a:lnTo>
                    <a:pt x="0" y="932814"/>
                  </a:lnTo>
                  <a:lnTo>
                    <a:pt x="7647" y="970752"/>
                  </a:lnTo>
                  <a:lnTo>
                    <a:pt x="28511" y="1001712"/>
                  </a:lnTo>
                  <a:lnTo>
                    <a:pt x="59471" y="1022576"/>
                  </a:lnTo>
                  <a:lnTo>
                    <a:pt x="97408" y="1030224"/>
                  </a:lnTo>
                  <a:lnTo>
                    <a:pt x="2310510" y="1030224"/>
                  </a:lnTo>
                  <a:lnTo>
                    <a:pt x="2348448" y="1022576"/>
                  </a:lnTo>
                  <a:lnTo>
                    <a:pt x="2379408" y="1001712"/>
                  </a:lnTo>
                  <a:lnTo>
                    <a:pt x="2400272" y="970752"/>
                  </a:lnTo>
                  <a:lnTo>
                    <a:pt x="2407919" y="932814"/>
                  </a:lnTo>
                  <a:lnTo>
                    <a:pt x="2407919" y="97409"/>
                  </a:lnTo>
                  <a:lnTo>
                    <a:pt x="2400272" y="59471"/>
                  </a:lnTo>
                  <a:lnTo>
                    <a:pt x="2379408" y="28511"/>
                  </a:lnTo>
                  <a:lnTo>
                    <a:pt x="2348448" y="7647"/>
                  </a:lnTo>
                  <a:lnTo>
                    <a:pt x="231051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540240" y="1271015"/>
              <a:ext cx="2407920" cy="1030605"/>
            </a:xfrm>
            <a:custGeom>
              <a:avLst/>
              <a:gdLst/>
              <a:ahLst/>
              <a:cxnLst/>
              <a:rect l="l" t="t" r="r" b="b"/>
              <a:pathLst>
                <a:path w="2407920" h="1030605">
                  <a:moveTo>
                    <a:pt x="0" y="97409"/>
                  </a:moveTo>
                  <a:lnTo>
                    <a:pt x="7647" y="59471"/>
                  </a:lnTo>
                  <a:lnTo>
                    <a:pt x="28511" y="28511"/>
                  </a:lnTo>
                  <a:lnTo>
                    <a:pt x="59471" y="7647"/>
                  </a:lnTo>
                  <a:lnTo>
                    <a:pt x="97408" y="0"/>
                  </a:lnTo>
                  <a:lnTo>
                    <a:pt x="2310510" y="0"/>
                  </a:lnTo>
                  <a:lnTo>
                    <a:pt x="2348448" y="7647"/>
                  </a:lnTo>
                  <a:lnTo>
                    <a:pt x="2379408" y="28511"/>
                  </a:lnTo>
                  <a:lnTo>
                    <a:pt x="2400272" y="59471"/>
                  </a:lnTo>
                  <a:lnTo>
                    <a:pt x="2407919" y="97409"/>
                  </a:lnTo>
                  <a:lnTo>
                    <a:pt x="2407919" y="932814"/>
                  </a:lnTo>
                  <a:lnTo>
                    <a:pt x="2400272" y="970752"/>
                  </a:lnTo>
                  <a:lnTo>
                    <a:pt x="2379408" y="1001712"/>
                  </a:lnTo>
                  <a:lnTo>
                    <a:pt x="2348448" y="1022576"/>
                  </a:lnTo>
                  <a:lnTo>
                    <a:pt x="2310510" y="1030224"/>
                  </a:lnTo>
                  <a:lnTo>
                    <a:pt x="97408" y="1030224"/>
                  </a:lnTo>
                  <a:lnTo>
                    <a:pt x="59471" y="1022576"/>
                  </a:lnTo>
                  <a:lnTo>
                    <a:pt x="28511" y="1001712"/>
                  </a:lnTo>
                  <a:lnTo>
                    <a:pt x="7647" y="970752"/>
                  </a:lnTo>
                  <a:lnTo>
                    <a:pt x="0" y="932814"/>
                  </a:lnTo>
                  <a:lnTo>
                    <a:pt x="0" y="97409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9629902" y="1280007"/>
            <a:ext cx="2094864" cy="95567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QR code</a:t>
            </a:r>
            <a:r>
              <a:rPr dirty="0" sz="1400" spc="-4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generation:</a:t>
            </a:r>
            <a:endParaRPr sz="1400">
              <a:latin typeface="Arial"/>
              <a:cs typeface="Arial"/>
            </a:endParaRPr>
          </a:p>
          <a:p>
            <a:pPr marL="193675" marR="5080" indent="-18161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A QR code is</a:t>
            </a:r>
            <a:r>
              <a:rPr dirty="0" sz="1400" spc="-19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generated  for the </a:t>
            </a:r>
            <a:r>
              <a:rPr dirty="0" sz="1400" spc="-5">
                <a:solidFill>
                  <a:srgbClr val="008FD2"/>
                </a:solidFill>
                <a:latin typeface="Arial"/>
                <a:cs typeface="Arial"/>
              </a:rPr>
              <a:t>URL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by clicking  the</a:t>
            </a:r>
            <a:r>
              <a:rPr dirty="0" sz="1400" spc="-2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FD2"/>
                </a:solidFill>
                <a:latin typeface="Arial"/>
                <a:cs typeface="Arial"/>
              </a:rPr>
              <a:t>rectangle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9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384" y="1544828"/>
            <a:ext cx="5909310" cy="443103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94310" indent="-182245">
              <a:lnSpc>
                <a:spcPct val="100000"/>
              </a:lnSpc>
              <a:spcBef>
                <a:spcPts val="700"/>
              </a:spcBef>
              <a:buClr>
                <a:srgbClr val="EFAB00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1800" spc="-5">
                <a:latin typeface="Arial"/>
                <a:cs typeface="Arial"/>
              </a:rPr>
              <a:t>Create a new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workspace</a:t>
            </a:r>
            <a:endParaRPr sz="180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1800" spc="-5">
                <a:latin typeface="Arial"/>
                <a:cs typeface="Arial"/>
              </a:rPr>
              <a:t>Create a new </a:t>
            </a:r>
            <a:r>
              <a:rPr dirty="0" sz="1800" spc="-40">
                <a:latin typeface="Arial"/>
                <a:cs typeface="Arial"/>
              </a:rPr>
              <a:t>MTA</a:t>
            </a:r>
            <a:r>
              <a:rPr dirty="0" sz="1800" spc="-114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project</a:t>
            </a:r>
            <a:endParaRPr sz="180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1800" spc="-5">
                <a:latin typeface="Arial"/>
                <a:cs typeface="Arial"/>
              </a:rPr>
              <a:t>Create a new </a:t>
            </a:r>
            <a:r>
              <a:rPr dirty="0" sz="1800">
                <a:latin typeface="Arial"/>
                <a:cs typeface="Arial"/>
              </a:rPr>
              <a:t>HTML5 </a:t>
            </a:r>
            <a:r>
              <a:rPr dirty="0" sz="1800" spc="-5">
                <a:latin typeface="Arial"/>
                <a:cs typeface="Arial"/>
              </a:rPr>
              <a:t>module </a:t>
            </a:r>
            <a:r>
              <a:rPr dirty="0" sz="1800" spc="-15">
                <a:latin typeface="Arial"/>
                <a:cs typeface="Arial"/>
              </a:rPr>
              <a:t>with </a:t>
            </a:r>
            <a:r>
              <a:rPr dirty="0" sz="1800" spc="-5">
                <a:latin typeface="Arial"/>
                <a:cs typeface="Arial"/>
              </a:rPr>
              <a:t>an empty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view</a:t>
            </a:r>
            <a:endParaRPr sz="180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1800" spc="-10">
                <a:latin typeface="Arial"/>
                <a:cs typeface="Arial"/>
              </a:rPr>
              <a:t>Connect </a:t>
            </a:r>
            <a:r>
              <a:rPr dirty="0" sz="1800">
                <a:latin typeface="Arial"/>
                <a:cs typeface="Arial"/>
              </a:rPr>
              <a:t>to a </a:t>
            </a:r>
            <a:r>
              <a:rPr dirty="0" sz="1800" spc="-5">
                <a:latin typeface="Arial"/>
                <a:cs typeface="Arial"/>
              </a:rPr>
              <a:t>data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 marL="194310" marR="1176655" indent="-18224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1800" spc="-5">
                <a:latin typeface="Arial"/>
                <a:cs typeface="Arial"/>
              </a:rPr>
              <a:t>Open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Storyboard and see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application  </a:t>
            </a:r>
            <a:r>
              <a:rPr dirty="0" sz="1800" spc="-10">
                <a:latin typeface="Arial"/>
                <a:cs typeface="Arial"/>
              </a:rPr>
              <a:t>(views, </a:t>
            </a:r>
            <a:r>
              <a:rPr dirty="0" sz="1800" spc="-5">
                <a:latin typeface="Arial"/>
                <a:cs typeface="Arial"/>
              </a:rPr>
              <a:t>navigations,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collections)</a:t>
            </a:r>
            <a:endParaRPr sz="180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1800" spc="-5">
                <a:latin typeface="Arial"/>
                <a:cs typeface="Arial"/>
              </a:rPr>
              <a:t>Open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view in </a:t>
            </a:r>
            <a:r>
              <a:rPr dirty="0" sz="1800" spc="-10">
                <a:latin typeface="Arial"/>
                <a:cs typeface="Arial"/>
              </a:rPr>
              <a:t>layout </a:t>
            </a:r>
            <a:r>
              <a:rPr dirty="0" sz="1800" spc="-5">
                <a:latin typeface="Arial"/>
                <a:cs typeface="Arial"/>
              </a:rPr>
              <a:t>editor and create a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list</a:t>
            </a:r>
            <a:endParaRPr sz="180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1800" spc="-5">
                <a:latin typeface="Arial"/>
                <a:cs typeface="Arial"/>
              </a:rPr>
              <a:t>Create a second view in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Storyboard</a:t>
            </a:r>
            <a:endParaRPr sz="180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1800" spc="-5">
                <a:latin typeface="Arial"/>
                <a:cs typeface="Arial"/>
              </a:rPr>
              <a:t>Create navigation </a:t>
            </a:r>
            <a:r>
              <a:rPr dirty="0" sz="1800" spc="-10">
                <a:latin typeface="Arial"/>
                <a:cs typeface="Arial"/>
              </a:rPr>
              <a:t>between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views</a:t>
            </a:r>
            <a:endParaRPr sz="1800">
              <a:latin typeface="Arial"/>
              <a:cs typeface="Arial"/>
            </a:endParaRPr>
          </a:p>
          <a:p>
            <a:pPr marL="194310" marR="5080" indent="-18224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1800" spc="-5">
                <a:latin typeface="Arial"/>
                <a:cs typeface="Arial"/>
              </a:rPr>
              <a:t>Open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second view in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layout </a:t>
            </a:r>
            <a:r>
              <a:rPr dirty="0" sz="1800" spc="-5">
                <a:latin typeface="Arial"/>
                <a:cs typeface="Arial"/>
              </a:rPr>
              <a:t>editor and add some  content</a:t>
            </a:r>
            <a:endParaRPr sz="180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1800" spc="-5">
                <a:latin typeface="Arial"/>
                <a:cs typeface="Arial"/>
              </a:rPr>
              <a:t>Edit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views </a:t>
            </a:r>
            <a:r>
              <a:rPr dirty="0" sz="1800" spc="-15">
                <a:latin typeface="Arial"/>
                <a:cs typeface="Arial"/>
              </a:rPr>
              <a:t>with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code</a:t>
            </a:r>
            <a:r>
              <a:rPr dirty="0" sz="1800" spc="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editor</a:t>
            </a:r>
            <a:endParaRPr sz="180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1800" spc="-50">
                <a:latin typeface="Arial"/>
                <a:cs typeface="Arial"/>
              </a:rPr>
              <a:t>Test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application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6374" y="242773"/>
            <a:ext cx="324739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Building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a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Small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UI5</a:t>
            </a:r>
            <a:r>
              <a:rPr dirty="0" sz="1800" spc="-150" b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Application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/>
              <a:t>Hands-on/demo</a:t>
            </a:r>
            <a:r>
              <a:rPr dirty="0" spc="-45"/>
              <a:t> </a:t>
            </a:r>
            <a:r>
              <a:rPr dirty="0"/>
              <a:t>steps</a:t>
            </a:r>
          </a:p>
        </p:txBody>
      </p:sp>
      <p:sp>
        <p:nvSpPr>
          <p:cNvPr id="4" name="object 4"/>
          <p:cNvSpPr/>
          <p:nvPr/>
        </p:nvSpPr>
        <p:spPr>
          <a:xfrm>
            <a:off x="9195313" y="2228360"/>
            <a:ext cx="1145025" cy="2909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374" y="242773"/>
            <a:ext cx="3247390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Building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a </a:t>
            </a: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Small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UI5</a:t>
            </a:r>
            <a:r>
              <a:rPr dirty="0" sz="1800" spc="-15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Application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z="2000" b="1">
                <a:latin typeface="Arial"/>
                <a:cs typeface="Arial"/>
              </a:rPr>
              <a:t>Further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reading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347" y="1198099"/>
            <a:ext cx="6311900" cy="512000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800" spc="-15" b="1">
                <a:solidFill>
                  <a:srgbClr val="EFAB00"/>
                </a:solidFill>
                <a:latin typeface="Arial"/>
                <a:cs typeface="Arial"/>
              </a:rPr>
              <a:t>SAPUI5</a:t>
            </a:r>
            <a:endParaRPr sz="1800">
              <a:latin typeface="Arial"/>
              <a:cs typeface="Arial"/>
            </a:endParaRPr>
          </a:p>
          <a:p>
            <a:pPr marL="193675" marR="2508250" indent="-180340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600" spc="-5">
                <a:latin typeface="Arial"/>
                <a:cs typeface="Arial"/>
              </a:rPr>
              <a:t>SAPUI5 Developer Center – Demo </a:t>
            </a:r>
            <a:r>
              <a:rPr dirty="0" sz="1600">
                <a:latin typeface="Arial"/>
                <a:cs typeface="Arial"/>
              </a:rPr>
              <a:t>Kit  </a:t>
            </a:r>
            <a:r>
              <a:rPr dirty="0" sz="1600" spc="-5">
                <a:latin typeface="Arial"/>
                <a:cs typeface="Arial"/>
              </a:rPr>
              <a:t>(interactive doc on SAPUI5/OpenUI5): </a:t>
            </a:r>
            <a:r>
              <a:rPr dirty="0" u="heavy" sz="16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6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https://sapui5.hana.ondemand.com/sdk/</a:t>
            </a:r>
            <a:endParaRPr sz="1600">
              <a:latin typeface="Arial"/>
              <a:cs typeface="Arial"/>
            </a:endParaRPr>
          </a:p>
          <a:p>
            <a:pPr marL="193675" marR="3614420" indent="-180340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600" spc="-5">
                <a:latin typeface="Arial"/>
                <a:cs typeface="Arial"/>
              </a:rPr>
              <a:t>OpenUI5: </a:t>
            </a:r>
            <a:r>
              <a:rPr dirty="0" u="heavy" sz="16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6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http://sap.github.io/openui5/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EFAB00"/>
              </a:buClr>
              <a:buFont typeface="Wingdings"/>
              <a:buChar char=""/>
            </a:pP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20" b="1">
                <a:solidFill>
                  <a:srgbClr val="EFAB00"/>
                </a:solidFill>
                <a:latin typeface="Arial"/>
                <a:cs typeface="Arial"/>
              </a:rPr>
              <a:t>SAP </a:t>
            </a:r>
            <a:r>
              <a:rPr dirty="0" sz="1800" spc="-15" b="1">
                <a:solidFill>
                  <a:srgbClr val="EFAB00"/>
                </a:solidFill>
                <a:latin typeface="Arial"/>
                <a:cs typeface="Arial"/>
              </a:rPr>
              <a:t>Web</a:t>
            </a:r>
            <a:r>
              <a:rPr dirty="0" sz="1800" spc="2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EFAB00"/>
                </a:solidFill>
                <a:latin typeface="Arial"/>
                <a:cs typeface="Arial"/>
              </a:rPr>
              <a:t>IDE</a:t>
            </a:r>
            <a:endParaRPr sz="1800">
              <a:latin typeface="Arial"/>
              <a:cs typeface="Arial"/>
            </a:endParaRPr>
          </a:p>
          <a:p>
            <a:pPr marL="193675" marR="1181735" indent="-180340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600" spc="-5">
                <a:latin typeface="Arial"/>
                <a:cs typeface="Arial"/>
              </a:rPr>
              <a:t>SAP </a:t>
            </a:r>
            <a:r>
              <a:rPr dirty="0" sz="1600" spc="-10">
                <a:latin typeface="Arial"/>
                <a:cs typeface="Arial"/>
              </a:rPr>
              <a:t>Web </a:t>
            </a:r>
            <a:r>
              <a:rPr dirty="0" sz="1600" spc="-5">
                <a:latin typeface="Arial"/>
                <a:cs typeface="Arial"/>
              </a:rPr>
              <a:t>IDE Home Page: </a:t>
            </a:r>
            <a:r>
              <a:rPr dirty="0" u="heavy" sz="16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6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4"/>
              </a:rPr>
              <a:t>https://www.sap.com/developer/topics/sap-webide.html</a:t>
            </a:r>
            <a:endParaRPr sz="1600">
              <a:latin typeface="Arial"/>
              <a:cs typeface="Arial"/>
            </a:endParaRPr>
          </a:p>
          <a:p>
            <a:pPr marL="193675" marR="1168400" indent="-180340">
              <a:lnSpc>
                <a:spcPct val="100000"/>
              </a:lnSpc>
              <a:spcBef>
                <a:spcPts val="4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600" spc="-25">
                <a:latin typeface="Arial"/>
                <a:cs typeface="Arial"/>
              </a:rPr>
              <a:t>Technical </a:t>
            </a:r>
            <a:r>
              <a:rPr dirty="0" sz="1600" spc="-5">
                <a:latin typeface="Arial"/>
                <a:cs typeface="Arial"/>
              </a:rPr>
              <a:t>Questions – Use SAP Community: </a:t>
            </a:r>
            <a:r>
              <a:rPr dirty="0" u="heavy" sz="16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6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5"/>
              </a:rPr>
              <a:t>https://answers.sap.com/tags/73554900100700001351</a:t>
            </a:r>
            <a:endParaRPr sz="1600">
              <a:latin typeface="Arial"/>
              <a:cs typeface="Arial"/>
            </a:endParaRPr>
          </a:p>
          <a:p>
            <a:pPr marL="193675" marR="2476500" indent="-180340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600" spc="-5">
                <a:latin typeface="Arial"/>
                <a:cs typeface="Arial"/>
              </a:rPr>
              <a:t>SAP Cloud Platform: </a:t>
            </a:r>
            <a:r>
              <a:rPr dirty="0" u="heavy" sz="16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6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6"/>
              </a:rPr>
              <a:t>https://cloudplatform.sap.com/index.html</a:t>
            </a:r>
            <a:endParaRPr sz="1600">
              <a:latin typeface="Arial"/>
              <a:cs typeface="Arial"/>
            </a:endParaRPr>
          </a:p>
          <a:p>
            <a:pPr marL="193675" indent="-180340">
              <a:lnSpc>
                <a:spcPct val="100000"/>
              </a:lnSpc>
              <a:spcBef>
                <a:spcPts val="409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600" spc="-5">
                <a:latin typeface="Arial"/>
                <a:cs typeface="Arial"/>
              </a:rPr>
              <a:t>SAP Cloud Platform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 spc="-15">
                <a:latin typeface="Arial"/>
                <a:cs typeface="Arial"/>
              </a:rPr>
              <a:t>Trial:</a:t>
            </a:r>
            <a:endParaRPr sz="1600">
              <a:latin typeface="Arial"/>
              <a:cs typeface="Arial"/>
            </a:endParaRPr>
          </a:p>
          <a:p>
            <a:pPr marL="193675">
              <a:lnSpc>
                <a:spcPct val="100000"/>
              </a:lnSpc>
            </a:pPr>
            <a:r>
              <a:rPr dirty="0" u="heavy" sz="16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7"/>
              </a:rPr>
              <a:t>https://account.hanatrial.ondemand.com/</a:t>
            </a:r>
            <a:endParaRPr sz="1600">
              <a:latin typeface="Arial"/>
              <a:cs typeface="Arial"/>
            </a:endParaRPr>
          </a:p>
          <a:p>
            <a:pPr marL="193675" marR="5080" indent="-180340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600" spc="-5">
                <a:latin typeface="Arial"/>
                <a:cs typeface="Arial"/>
              </a:rPr>
              <a:t>SAP Help Portal for SAP </a:t>
            </a:r>
            <a:r>
              <a:rPr dirty="0" sz="1600" spc="-10">
                <a:latin typeface="Arial"/>
                <a:cs typeface="Arial"/>
              </a:rPr>
              <a:t>Web </a:t>
            </a:r>
            <a:r>
              <a:rPr dirty="0" sz="1600" spc="-5">
                <a:latin typeface="Arial"/>
                <a:cs typeface="Arial"/>
              </a:rPr>
              <a:t>IDE: </a:t>
            </a:r>
            <a:r>
              <a:rPr dirty="0" u="heavy" sz="16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6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8"/>
              </a:rPr>
              <a:t>https://help.sap.com/viewer/825270ffffe74d9f988a0f0066ad59f0/CF/ </a:t>
            </a:r>
            <a:r>
              <a:rPr dirty="0" u="heavy" sz="16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8"/>
              </a:rPr>
              <a:t> en-US/0221845d73ad403ab2852142f3179177.html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13776" y="1630679"/>
            <a:ext cx="3564635" cy="4715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231630" y="262890"/>
            <a:ext cx="2433955" cy="612775"/>
          </a:xfrm>
          <a:custGeom>
            <a:avLst/>
            <a:gdLst/>
            <a:ahLst/>
            <a:cxnLst/>
            <a:rect l="l" t="t" r="r" b="b"/>
            <a:pathLst>
              <a:path w="2433954" h="612775">
                <a:moveTo>
                  <a:pt x="0" y="102107"/>
                </a:moveTo>
                <a:lnTo>
                  <a:pt x="8024" y="62364"/>
                </a:lnTo>
                <a:lnTo>
                  <a:pt x="29908" y="29908"/>
                </a:lnTo>
                <a:lnTo>
                  <a:pt x="62364" y="8024"/>
                </a:lnTo>
                <a:lnTo>
                  <a:pt x="102108" y="0"/>
                </a:lnTo>
                <a:lnTo>
                  <a:pt x="2331720" y="0"/>
                </a:lnTo>
                <a:lnTo>
                  <a:pt x="2371463" y="8024"/>
                </a:lnTo>
                <a:lnTo>
                  <a:pt x="2403919" y="29908"/>
                </a:lnTo>
                <a:lnTo>
                  <a:pt x="2425803" y="62364"/>
                </a:lnTo>
                <a:lnTo>
                  <a:pt x="2433828" y="102107"/>
                </a:lnTo>
                <a:lnTo>
                  <a:pt x="2433828" y="510539"/>
                </a:lnTo>
                <a:lnTo>
                  <a:pt x="2425803" y="550283"/>
                </a:lnTo>
                <a:lnTo>
                  <a:pt x="2403919" y="582739"/>
                </a:lnTo>
                <a:lnTo>
                  <a:pt x="2371463" y="604623"/>
                </a:lnTo>
                <a:lnTo>
                  <a:pt x="2331720" y="612647"/>
                </a:lnTo>
                <a:lnTo>
                  <a:pt x="102108" y="612647"/>
                </a:lnTo>
                <a:lnTo>
                  <a:pt x="62364" y="604623"/>
                </a:lnTo>
                <a:lnTo>
                  <a:pt x="29908" y="582739"/>
                </a:lnTo>
                <a:lnTo>
                  <a:pt x="8024" y="550283"/>
                </a:lnTo>
                <a:lnTo>
                  <a:pt x="0" y="510539"/>
                </a:lnTo>
                <a:lnTo>
                  <a:pt x="0" y="102107"/>
                </a:lnTo>
                <a:close/>
              </a:path>
            </a:pathLst>
          </a:custGeom>
          <a:ln w="19812">
            <a:solidFill>
              <a:srgbClr val="EFA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847580" y="429260"/>
            <a:ext cx="16929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7E7E7E"/>
                </a:solidFill>
                <a:latin typeface="Arial"/>
                <a:cs typeface="Arial"/>
              </a:rPr>
              <a:t>Additional</a:t>
            </a:r>
            <a:r>
              <a:rPr dirty="0" sz="1600" spc="-5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Arial"/>
                <a:cs typeface="Arial"/>
              </a:rPr>
              <a:t>Material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23831" y="350520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5">
                <a:moveTo>
                  <a:pt x="363220" y="0"/>
                </a:moveTo>
                <a:lnTo>
                  <a:pt x="72644" y="0"/>
                </a:lnTo>
                <a:lnTo>
                  <a:pt x="44362" y="5707"/>
                </a:lnTo>
                <a:lnTo>
                  <a:pt x="21272" y="21272"/>
                </a:lnTo>
                <a:lnTo>
                  <a:pt x="5707" y="44362"/>
                </a:lnTo>
                <a:lnTo>
                  <a:pt x="0" y="72643"/>
                </a:lnTo>
                <a:lnTo>
                  <a:pt x="0" y="363219"/>
                </a:lnTo>
                <a:lnTo>
                  <a:pt x="5707" y="391501"/>
                </a:lnTo>
                <a:lnTo>
                  <a:pt x="21272" y="414591"/>
                </a:lnTo>
                <a:lnTo>
                  <a:pt x="44362" y="430156"/>
                </a:lnTo>
                <a:lnTo>
                  <a:pt x="72644" y="435863"/>
                </a:lnTo>
                <a:lnTo>
                  <a:pt x="363220" y="435863"/>
                </a:lnTo>
                <a:lnTo>
                  <a:pt x="391501" y="430156"/>
                </a:lnTo>
                <a:lnTo>
                  <a:pt x="414591" y="414591"/>
                </a:lnTo>
                <a:lnTo>
                  <a:pt x="430156" y="391501"/>
                </a:lnTo>
                <a:lnTo>
                  <a:pt x="435864" y="363219"/>
                </a:lnTo>
                <a:lnTo>
                  <a:pt x="435864" y="72643"/>
                </a:lnTo>
                <a:lnTo>
                  <a:pt x="430156" y="44362"/>
                </a:lnTo>
                <a:lnTo>
                  <a:pt x="414591" y="21272"/>
                </a:lnTo>
                <a:lnTo>
                  <a:pt x="391501" y="5707"/>
                </a:lnTo>
                <a:lnTo>
                  <a:pt x="363220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479406" y="371347"/>
            <a:ext cx="1301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11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13776" y="1636776"/>
            <a:ext cx="3564635" cy="4709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6374" y="242773"/>
            <a:ext cx="3846829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Building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a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Small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UI5</a:t>
            </a:r>
            <a:r>
              <a:rPr dirty="0" sz="1800" spc="-110" b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Application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/>
              <a:t>What </a:t>
            </a:r>
            <a:r>
              <a:rPr dirty="0" spc="-10"/>
              <a:t>you’ve </a:t>
            </a:r>
            <a:r>
              <a:rPr dirty="0"/>
              <a:t>learned in this</a:t>
            </a:r>
            <a:r>
              <a:rPr dirty="0" spc="-80"/>
              <a:t> </a:t>
            </a:r>
            <a:r>
              <a:rPr dirty="0"/>
              <a:t>unit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12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7347" y="1542668"/>
            <a:ext cx="4725670" cy="177863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7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5">
                <a:latin typeface="Arial"/>
                <a:cs typeface="Arial"/>
              </a:rPr>
              <a:t>Overview </a:t>
            </a:r>
            <a:r>
              <a:rPr dirty="0" sz="1800">
                <a:latin typeface="Arial"/>
                <a:cs typeface="Arial"/>
              </a:rPr>
              <a:t>of </a:t>
            </a:r>
            <a:r>
              <a:rPr dirty="0" sz="1800" spc="-5">
                <a:latin typeface="Arial"/>
                <a:cs typeface="Arial"/>
              </a:rPr>
              <a:t>how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use </a:t>
            </a:r>
            <a:r>
              <a:rPr dirty="0" sz="1800">
                <a:latin typeface="Arial"/>
                <a:cs typeface="Arial"/>
              </a:rPr>
              <a:t>SAP </a:t>
            </a:r>
            <a:r>
              <a:rPr dirty="0" sz="1800" spc="-15">
                <a:latin typeface="Arial"/>
                <a:cs typeface="Arial"/>
              </a:rPr>
              <a:t>Web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</a:t>
            </a:r>
            <a:endParaRPr sz="18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5">
                <a:latin typeface="Arial"/>
                <a:cs typeface="Arial"/>
              </a:rPr>
              <a:t>How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create SAPUI5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>
                <a:latin typeface="Arial"/>
                <a:cs typeface="Arial"/>
              </a:rPr>
              <a:t>SAP </a:t>
            </a:r>
            <a:r>
              <a:rPr dirty="0" sz="1800" spc="-15">
                <a:latin typeface="Arial"/>
                <a:cs typeface="Arial"/>
              </a:rPr>
              <a:t>Web </a:t>
            </a:r>
            <a:r>
              <a:rPr dirty="0" sz="1800" spc="-10">
                <a:latin typeface="Arial"/>
                <a:cs typeface="Arial"/>
              </a:rPr>
              <a:t>IDE’s Storyboard </a:t>
            </a:r>
            <a:r>
              <a:rPr dirty="0" sz="1800" spc="-5">
                <a:latin typeface="Arial"/>
                <a:cs typeface="Arial"/>
              </a:rPr>
              <a:t>and </a:t>
            </a:r>
            <a:r>
              <a:rPr dirty="0" sz="1800" spc="-10">
                <a:latin typeface="Arial"/>
                <a:cs typeface="Arial"/>
              </a:rPr>
              <a:t>layout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editor</a:t>
            </a:r>
            <a:endParaRPr sz="18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5">
                <a:latin typeface="Arial"/>
                <a:cs typeface="Arial"/>
              </a:rPr>
              <a:t>How </a:t>
            </a:r>
            <a:r>
              <a:rPr dirty="0" sz="1800">
                <a:latin typeface="Arial"/>
                <a:cs typeface="Arial"/>
              </a:rPr>
              <a:t>to test </a:t>
            </a:r>
            <a:r>
              <a:rPr dirty="0" sz="1800" spc="-5">
                <a:latin typeface="Arial"/>
                <a:cs typeface="Arial"/>
              </a:rPr>
              <a:t>SAPUI5 applications</a:t>
            </a:r>
            <a:endParaRPr sz="18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5">
                <a:latin typeface="Arial"/>
                <a:cs typeface="Arial"/>
              </a:rPr>
              <a:t>Developing </a:t>
            </a:r>
            <a:r>
              <a:rPr dirty="0" sz="1800" spc="-10">
                <a:latin typeface="Arial"/>
                <a:cs typeface="Arial"/>
              </a:rPr>
              <a:t>your </a:t>
            </a:r>
            <a:r>
              <a:rPr dirty="0" sz="1800">
                <a:latin typeface="Arial"/>
                <a:cs typeface="Arial"/>
              </a:rPr>
              <a:t>first </a:t>
            </a:r>
            <a:r>
              <a:rPr dirty="0" sz="1800" spc="-5">
                <a:latin typeface="Arial"/>
                <a:cs typeface="Arial"/>
              </a:rPr>
              <a:t>SAPUI5 cloud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app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888995"/>
            <a:ext cx="201930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Contact</a:t>
            </a:r>
            <a:r>
              <a:rPr dirty="0" sz="1600" spc="-4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information: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Arial"/>
                <a:cs typeface="Arial"/>
                <a:hlinkClick r:id="rId2"/>
              </a:rPr>
              <a:t>op</a:t>
            </a:r>
            <a:r>
              <a:rPr dirty="0" sz="1600" spc="-5" b="1">
                <a:latin typeface="Arial"/>
                <a:cs typeface="Arial"/>
                <a:hlinkClick r:id="rId3"/>
              </a:rPr>
              <a:t>en@sap.com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39" y="1436065"/>
            <a:ext cx="3713479" cy="863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0" spc="-5" b="1">
                <a:solidFill>
                  <a:srgbClr val="EFAB00"/>
                </a:solidFill>
                <a:latin typeface="Arial"/>
                <a:cs typeface="Arial"/>
              </a:rPr>
              <a:t>Thank</a:t>
            </a:r>
            <a:r>
              <a:rPr dirty="0" sz="5500" spc="-7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5500" b="1">
                <a:solidFill>
                  <a:srgbClr val="EFAB00"/>
                </a:solidFill>
                <a:latin typeface="Arial"/>
                <a:cs typeface="Arial"/>
              </a:rPr>
              <a:t>you.</a:t>
            </a:r>
            <a:endParaRPr sz="5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524" y="3199638"/>
            <a:ext cx="5894705" cy="3166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latin typeface="Arial"/>
                <a:cs typeface="Arial"/>
              </a:rPr>
              <a:t>© </a:t>
            </a:r>
            <a:r>
              <a:rPr dirty="0" sz="800" spc="-5">
                <a:latin typeface="Arial"/>
                <a:cs typeface="Arial"/>
              </a:rPr>
              <a:t>2019 </a:t>
            </a:r>
            <a:r>
              <a:rPr dirty="0" sz="800">
                <a:latin typeface="Arial"/>
                <a:cs typeface="Arial"/>
              </a:rPr>
              <a:t>SAP SE </a:t>
            </a:r>
            <a:r>
              <a:rPr dirty="0" sz="800" spc="-5">
                <a:latin typeface="Arial"/>
                <a:cs typeface="Arial"/>
              </a:rPr>
              <a:t>or an </a:t>
            </a:r>
            <a:r>
              <a:rPr dirty="0" sz="800">
                <a:latin typeface="Arial"/>
                <a:cs typeface="Arial"/>
              </a:rPr>
              <a:t>SAP affiliate </a:t>
            </a:r>
            <a:r>
              <a:rPr dirty="0" sz="800" spc="-5">
                <a:latin typeface="Arial"/>
                <a:cs typeface="Arial"/>
              </a:rPr>
              <a:t>company. </a:t>
            </a:r>
            <a:r>
              <a:rPr dirty="0" sz="800">
                <a:latin typeface="Arial"/>
                <a:cs typeface="Arial"/>
              </a:rPr>
              <a:t>All </a:t>
            </a:r>
            <a:r>
              <a:rPr dirty="0" sz="800" spc="-5">
                <a:latin typeface="Arial"/>
                <a:cs typeface="Arial"/>
              </a:rPr>
              <a:t>rights</a:t>
            </a:r>
            <a:r>
              <a:rPr dirty="0" sz="800" spc="25">
                <a:latin typeface="Arial"/>
                <a:cs typeface="Arial"/>
              </a:rPr>
              <a:t> </a:t>
            </a:r>
            <a:r>
              <a:rPr dirty="0" sz="800" spc="-5"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  <a:p>
            <a:pPr marL="12700" marR="227329">
              <a:lnSpc>
                <a:spcPct val="100000"/>
              </a:lnSpc>
              <a:spcBef>
                <a:spcPts val="595"/>
              </a:spcBef>
            </a:pPr>
            <a:r>
              <a:rPr dirty="0" sz="800" spc="-5">
                <a:latin typeface="Arial"/>
                <a:cs typeface="Arial"/>
              </a:rPr>
              <a:t>No part of </a:t>
            </a:r>
            <a:r>
              <a:rPr dirty="0" sz="800">
                <a:latin typeface="Arial"/>
                <a:cs typeface="Arial"/>
              </a:rPr>
              <a:t>this </a:t>
            </a:r>
            <a:r>
              <a:rPr dirty="0" sz="800" spc="-5">
                <a:latin typeface="Arial"/>
                <a:cs typeface="Arial"/>
              </a:rPr>
              <a:t>publication </a:t>
            </a:r>
            <a:r>
              <a:rPr dirty="0" sz="800">
                <a:latin typeface="Arial"/>
                <a:cs typeface="Arial"/>
              </a:rPr>
              <a:t>may </a:t>
            </a:r>
            <a:r>
              <a:rPr dirty="0" sz="800" spc="-5">
                <a:latin typeface="Arial"/>
                <a:cs typeface="Arial"/>
              </a:rPr>
              <a:t>be reproduced or </a:t>
            </a:r>
            <a:r>
              <a:rPr dirty="0" sz="800">
                <a:latin typeface="Arial"/>
                <a:cs typeface="Arial"/>
              </a:rPr>
              <a:t>transmitted in </a:t>
            </a:r>
            <a:r>
              <a:rPr dirty="0" sz="800" spc="-5">
                <a:latin typeface="Arial"/>
                <a:cs typeface="Arial"/>
              </a:rPr>
              <a:t>any form or for any purpose without </a:t>
            </a:r>
            <a:r>
              <a:rPr dirty="0" sz="800">
                <a:latin typeface="Arial"/>
                <a:cs typeface="Arial"/>
              </a:rPr>
              <a:t>the </a:t>
            </a:r>
            <a:r>
              <a:rPr dirty="0" sz="800" spc="-5">
                <a:latin typeface="Arial"/>
                <a:cs typeface="Arial"/>
              </a:rPr>
              <a:t>express </a:t>
            </a:r>
            <a:r>
              <a:rPr dirty="0" sz="800">
                <a:latin typeface="Arial"/>
                <a:cs typeface="Arial"/>
              </a:rPr>
              <a:t>permission </a:t>
            </a:r>
            <a:r>
              <a:rPr dirty="0" sz="800" spc="-5">
                <a:latin typeface="Arial"/>
                <a:cs typeface="Arial"/>
              </a:rPr>
              <a:t>of  </a:t>
            </a:r>
            <a:r>
              <a:rPr dirty="0" sz="800">
                <a:latin typeface="Arial"/>
                <a:cs typeface="Arial"/>
              </a:rPr>
              <a:t>SAP SE </a:t>
            </a:r>
            <a:r>
              <a:rPr dirty="0" sz="800" spc="-5">
                <a:latin typeface="Arial"/>
                <a:cs typeface="Arial"/>
              </a:rPr>
              <a:t>or an </a:t>
            </a:r>
            <a:r>
              <a:rPr dirty="0" sz="800">
                <a:latin typeface="Arial"/>
                <a:cs typeface="Arial"/>
              </a:rPr>
              <a:t>SAP affiliate </a:t>
            </a:r>
            <a:r>
              <a:rPr dirty="0" sz="800" spc="-5">
                <a:latin typeface="Arial"/>
                <a:cs typeface="Arial"/>
              </a:rPr>
              <a:t>company.</a:t>
            </a:r>
            <a:endParaRPr sz="800">
              <a:latin typeface="Arial"/>
              <a:cs typeface="Arial"/>
            </a:endParaRPr>
          </a:p>
          <a:p>
            <a:pPr marL="12700" marR="231775">
              <a:lnSpc>
                <a:spcPct val="100000"/>
              </a:lnSpc>
              <a:spcBef>
                <a:spcPts val="600"/>
              </a:spcBef>
            </a:pPr>
            <a:r>
              <a:rPr dirty="0" sz="800">
                <a:latin typeface="Arial"/>
                <a:cs typeface="Arial"/>
              </a:rPr>
              <a:t>The information </a:t>
            </a:r>
            <a:r>
              <a:rPr dirty="0" sz="800" spc="-5">
                <a:latin typeface="Arial"/>
                <a:cs typeface="Arial"/>
              </a:rPr>
              <a:t>contained herein </a:t>
            </a:r>
            <a:r>
              <a:rPr dirty="0" sz="800">
                <a:latin typeface="Arial"/>
                <a:cs typeface="Arial"/>
              </a:rPr>
              <a:t>may </a:t>
            </a:r>
            <a:r>
              <a:rPr dirty="0" sz="800" spc="-5">
                <a:latin typeface="Arial"/>
                <a:cs typeface="Arial"/>
              </a:rPr>
              <a:t>be changed without prior </a:t>
            </a:r>
            <a:r>
              <a:rPr dirty="0" sz="800">
                <a:latin typeface="Arial"/>
                <a:cs typeface="Arial"/>
              </a:rPr>
              <a:t>notice. Some </a:t>
            </a:r>
            <a:r>
              <a:rPr dirty="0" sz="800" spc="-5">
                <a:latin typeface="Arial"/>
                <a:cs typeface="Arial"/>
              </a:rPr>
              <a:t>software products </a:t>
            </a:r>
            <a:r>
              <a:rPr dirty="0" sz="800">
                <a:latin typeface="Arial"/>
                <a:cs typeface="Arial"/>
              </a:rPr>
              <a:t>marketed </a:t>
            </a:r>
            <a:r>
              <a:rPr dirty="0" sz="800" spc="-5">
                <a:latin typeface="Arial"/>
                <a:cs typeface="Arial"/>
              </a:rPr>
              <a:t>by </a:t>
            </a:r>
            <a:r>
              <a:rPr dirty="0" sz="800">
                <a:latin typeface="Arial"/>
                <a:cs typeface="Arial"/>
              </a:rPr>
              <a:t>SAP SE </a:t>
            </a:r>
            <a:r>
              <a:rPr dirty="0" sz="800" spc="-5">
                <a:latin typeface="Arial"/>
                <a:cs typeface="Arial"/>
              </a:rPr>
              <a:t>and </a:t>
            </a:r>
            <a:r>
              <a:rPr dirty="0" sz="800">
                <a:latin typeface="Arial"/>
                <a:cs typeface="Arial"/>
              </a:rPr>
              <a:t>its  </a:t>
            </a:r>
            <a:r>
              <a:rPr dirty="0" sz="800" spc="-5">
                <a:latin typeface="Arial"/>
                <a:cs typeface="Arial"/>
              </a:rPr>
              <a:t>distributors contain proprietary software </a:t>
            </a:r>
            <a:r>
              <a:rPr dirty="0" sz="800">
                <a:latin typeface="Arial"/>
                <a:cs typeface="Arial"/>
              </a:rPr>
              <a:t>components </a:t>
            </a:r>
            <a:r>
              <a:rPr dirty="0" sz="800" spc="-5">
                <a:latin typeface="Arial"/>
                <a:cs typeface="Arial"/>
              </a:rPr>
              <a:t>of other software vendors. National product </a:t>
            </a:r>
            <a:r>
              <a:rPr dirty="0" sz="800">
                <a:latin typeface="Arial"/>
                <a:cs typeface="Arial"/>
              </a:rPr>
              <a:t>specifications may</a:t>
            </a:r>
            <a:r>
              <a:rPr dirty="0" sz="800" spc="15">
                <a:latin typeface="Arial"/>
                <a:cs typeface="Arial"/>
              </a:rPr>
              <a:t> </a:t>
            </a:r>
            <a:r>
              <a:rPr dirty="0" sz="800" spc="-5">
                <a:latin typeface="Arial"/>
                <a:cs typeface="Arial"/>
              </a:rPr>
              <a:t>vary.</a:t>
            </a:r>
            <a:endParaRPr sz="800">
              <a:latin typeface="Arial"/>
              <a:cs typeface="Arial"/>
            </a:endParaRPr>
          </a:p>
          <a:p>
            <a:pPr marL="12700" marR="119380">
              <a:lnSpc>
                <a:spcPct val="100000"/>
              </a:lnSpc>
              <a:spcBef>
                <a:spcPts val="600"/>
              </a:spcBef>
            </a:pPr>
            <a:r>
              <a:rPr dirty="0" sz="800">
                <a:latin typeface="Arial"/>
                <a:cs typeface="Arial"/>
              </a:rPr>
              <a:t>These materials </a:t>
            </a:r>
            <a:r>
              <a:rPr dirty="0" sz="800" spc="-5">
                <a:latin typeface="Arial"/>
                <a:cs typeface="Arial"/>
              </a:rPr>
              <a:t>are provided by </a:t>
            </a:r>
            <a:r>
              <a:rPr dirty="0" sz="800">
                <a:latin typeface="Arial"/>
                <a:cs typeface="Arial"/>
              </a:rPr>
              <a:t>SAP SE </a:t>
            </a:r>
            <a:r>
              <a:rPr dirty="0" sz="800" spc="-5">
                <a:latin typeface="Arial"/>
                <a:cs typeface="Arial"/>
              </a:rPr>
              <a:t>or an </a:t>
            </a:r>
            <a:r>
              <a:rPr dirty="0" sz="800">
                <a:latin typeface="Arial"/>
                <a:cs typeface="Arial"/>
              </a:rPr>
              <a:t>SAP affiliate company </a:t>
            </a:r>
            <a:r>
              <a:rPr dirty="0" sz="800" spc="-5">
                <a:latin typeface="Arial"/>
                <a:cs typeface="Arial"/>
              </a:rPr>
              <a:t>for </a:t>
            </a:r>
            <a:r>
              <a:rPr dirty="0" sz="800">
                <a:latin typeface="Arial"/>
                <a:cs typeface="Arial"/>
              </a:rPr>
              <a:t>informational </a:t>
            </a:r>
            <a:r>
              <a:rPr dirty="0" sz="800" spc="-5">
                <a:latin typeface="Arial"/>
                <a:cs typeface="Arial"/>
              </a:rPr>
              <a:t>purposes only, without representation or  warranty of any </a:t>
            </a:r>
            <a:r>
              <a:rPr dirty="0" sz="800">
                <a:latin typeface="Arial"/>
                <a:cs typeface="Arial"/>
              </a:rPr>
              <a:t>kind, </a:t>
            </a:r>
            <a:r>
              <a:rPr dirty="0" sz="800" spc="-5">
                <a:latin typeface="Arial"/>
                <a:cs typeface="Arial"/>
              </a:rPr>
              <a:t>and </a:t>
            </a:r>
            <a:r>
              <a:rPr dirty="0" sz="800">
                <a:latin typeface="Arial"/>
                <a:cs typeface="Arial"/>
              </a:rPr>
              <a:t>SAP </a:t>
            </a:r>
            <a:r>
              <a:rPr dirty="0" sz="800" spc="-5">
                <a:latin typeface="Arial"/>
                <a:cs typeface="Arial"/>
              </a:rPr>
              <a:t>or </a:t>
            </a:r>
            <a:r>
              <a:rPr dirty="0" sz="800">
                <a:latin typeface="Arial"/>
                <a:cs typeface="Arial"/>
              </a:rPr>
              <a:t>its affiliated companies </a:t>
            </a:r>
            <a:r>
              <a:rPr dirty="0" sz="800" spc="-5">
                <a:latin typeface="Arial"/>
                <a:cs typeface="Arial"/>
              </a:rPr>
              <a:t>shall not be liable for errors or </a:t>
            </a:r>
            <a:r>
              <a:rPr dirty="0" sz="800">
                <a:latin typeface="Arial"/>
                <a:cs typeface="Arial"/>
              </a:rPr>
              <a:t>omissions </a:t>
            </a:r>
            <a:r>
              <a:rPr dirty="0" sz="800" spc="-5">
                <a:latin typeface="Arial"/>
                <a:cs typeface="Arial"/>
              </a:rPr>
              <a:t>with respect </a:t>
            </a:r>
            <a:r>
              <a:rPr dirty="0" sz="800">
                <a:latin typeface="Arial"/>
                <a:cs typeface="Arial"/>
              </a:rPr>
              <a:t>to the </a:t>
            </a:r>
            <a:r>
              <a:rPr dirty="0" sz="800" spc="5">
                <a:latin typeface="Arial"/>
                <a:cs typeface="Arial"/>
              </a:rPr>
              <a:t>materials.  </a:t>
            </a:r>
            <a:r>
              <a:rPr dirty="0" sz="800">
                <a:latin typeface="Arial"/>
                <a:cs typeface="Arial"/>
              </a:rPr>
              <a:t>The only </a:t>
            </a:r>
            <a:r>
              <a:rPr dirty="0" sz="800" spc="-5">
                <a:latin typeface="Arial"/>
                <a:cs typeface="Arial"/>
              </a:rPr>
              <a:t>warranties </a:t>
            </a:r>
            <a:r>
              <a:rPr dirty="0" sz="800">
                <a:latin typeface="Arial"/>
                <a:cs typeface="Arial"/>
              </a:rPr>
              <a:t>for SAP or SAP affiliate company </a:t>
            </a:r>
            <a:r>
              <a:rPr dirty="0" sz="800" spc="-5">
                <a:latin typeface="Arial"/>
                <a:cs typeface="Arial"/>
              </a:rPr>
              <a:t>products </a:t>
            </a:r>
            <a:r>
              <a:rPr dirty="0" sz="800">
                <a:latin typeface="Arial"/>
                <a:cs typeface="Arial"/>
              </a:rPr>
              <a:t>and </a:t>
            </a:r>
            <a:r>
              <a:rPr dirty="0" sz="800" spc="-5">
                <a:latin typeface="Arial"/>
                <a:cs typeface="Arial"/>
              </a:rPr>
              <a:t>services are </a:t>
            </a:r>
            <a:r>
              <a:rPr dirty="0" sz="800">
                <a:latin typeface="Arial"/>
                <a:cs typeface="Arial"/>
              </a:rPr>
              <a:t>those that </a:t>
            </a:r>
            <a:r>
              <a:rPr dirty="0" sz="800" spc="-5">
                <a:latin typeface="Arial"/>
                <a:cs typeface="Arial"/>
              </a:rPr>
              <a:t>are </a:t>
            </a:r>
            <a:r>
              <a:rPr dirty="0" sz="800">
                <a:latin typeface="Arial"/>
                <a:cs typeface="Arial"/>
              </a:rPr>
              <a:t>set forth in the </a:t>
            </a:r>
            <a:r>
              <a:rPr dirty="0" sz="800" spc="-5">
                <a:latin typeface="Arial"/>
                <a:cs typeface="Arial"/>
              </a:rPr>
              <a:t>express </a:t>
            </a:r>
            <a:r>
              <a:rPr dirty="0" sz="800">
                <a:latin typeface="Arial"/>
                <a:cs typeface="Arial"/>
              </a:rPr>
              <a:t>warranty  statements accompanying such </a:t>
            </a:r>
            <a:r>
              <a:rPr dirty="0" sz="800" spc="-5">
                <a:latin typeface="Arial"/>
                <a:cs typeface="Arial"/>
              </a:rPr>
              <a:t>products and services, </a:t>
            </a:r>
            <a:r>
              <a:rPr dirty="0" sz="800">
                <a:latin typeface="Arial"/>
                <a:cs typeface="Arial"/>
              </a:rPr>
              <a:t>if </a:t>
            </a:r>
            <a:r>
              <a:rPr dirty="0" sz="800" spc="-5">
                <a:latin typeface="Arial"/>
                <a:cs typeface="Arial"/>
              </a:rPr>
              <a:t>any. Nothing herein should be construed as </a:t>
            </a:r>
            <a:r>
              <a:rPr dirty="0" sz="800">
                <a:latin typeface="Arial"/>
                <a:cs typeface="Arial"/>
              </a:rPr>
              <a:t>constituting </a:t>
            </a:r>
            <a:r>
              <a:rPr dirty="0" sz="800" spc="-5">
                <a:latin typeface="Arial"/>
                <a:cs typeface="Arial"/>
              </a:rPr>
              <a:t>an additional  warranty.</a:t>
            </a:r>
            <a:endParaRPr sz="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dirty="0" sz="800">
                <a:latin typeface="Arial"/>
                <a:cs typeface="Arial"/>
              </a:rPr>
              <a:t>In </a:t>
            </a:r>
            <a:r>
              <a:rPr dirty="0" sz="800" spc="-5">
                <a:latin typeface="Arial"/>
                <a:cs typeface="Arial"/>
              </a:rPr>
              <a:t>particular, </a:t>
            </a:r>
            <a:r>
              <a:rPr dirty="0" sz="800">
                <a:latin typeface="Arial"/>
                <a:cs typeface="Arial"/>
              </a:rPr>
              <a:t>SAP SE </a:t>
            </a:r>
            <a:r>
              <a:rPr dirty="0" sz="800" spc="-5">
                <a:latin typeface="Arial"/>
                <a:cs typeface="Arial"/>
              </a:rPr>
              <a:t>or </a:t>
            </a:r>
            <a:r>
              <a:rPr dirty="0" sz="800">
                <a:latin typeface="Arial"/>
                <a:cs typeface="Arial"/>
              </a:rPr>
              <a:t>its affiliated companies </a:t>
            </a:r>
            <a:r>
              <a:rPr dirty="0" sz="800" spc="-5">
                <a:latin typeface="Arial"/>
                <a:cs typeface="Arial"/>
              </a:rPr>
              <a:t>have no obligation </a:t>
            </a:r>
            <a:r>
              <a:rPr dirty="0" sz="800">
                <a:latin typeface="Arial"/>
                <a:cs typeface="Arial"/>
              </a:rPr>
              <a:t>to </a:t>
            </a:r>
            <a:r>
              <a:rPr dirty="0" sz="800" spc="-5">
                <a:latin typeface="Arial"/>
                <a:cs typeface="Arial"/>
              </a:rPr>
              <a:t>pursue any course of </a:t>
            </a:r>
            <a:r>
              <a:rPr dirty="0" sz="800">
                <a:latin typeface="Arial"/>
                <a:cs typeface="Arial"/>
              </a:rPr>
              <a:t>business </a:t>
            </a:r>
            <a:r>
              <a:rPr dirty="0" sz="800" spc="-5">
                <a:latin typeface="Arial"/>
                <a:cs typeface="Arial"/>
              </a:rPr>
              <a:t>outlined </a:t>
            </a:r>
            <a:r>
              <a:rPr dirty="0" sz="800">
                <a:latin typeface="Arial"/>
                <a:cs typeface="Arial"/>
              </a:rPr>
              <a:t>in this </a:t>
            </a:r>
            <a:r>
              <a:rPr dirty="0" sz="800" spc="5">
                <a:latin typeface="Arial"/>
                <a:cs typeface="Arial"/>
              </a:rPr>
              <a:t>document </a:t>
            </a:r>
            <a:r>
              <a:rPr dirty="0" sz="800" spc="-5">
                <a:latin typeface="Arial"/>
                <a:cs typeface="Arial"/>
              </a:rPr>
              <a:t>or  any related presentation, or </a:t>
            </a:r>
            <a:r>
              <a:rPr dirty="0" sz="800">
                <a:latin typeface="Arial"/>
                <a:cs typeface="Arial"/>
              </a:rPr>
              <a:t>to </a:t>
            </a:r>
            <a:r>
              <a:rPr dirty="0" sz="800" spc="-5">
                <a:latin typeface="Arial"/>
                <a:cs typeface="Arial"/>
              </a:rPr>
              <a:t>develop or release any </a:t>
            </a:r>
            <a:r>
              <a:rPr dirty="0" sz="800">
                <a:latin typeface="Arial"/>
                <a:cs typeface="Arial"/>
              </a:rPr>
              <a:t>functionality mentioned </a:t>
            </a:r>
            <a:r>
              <a:rPr dirty="0" sz="800" spc="-5">
                <a:latin typeface="Arial"/>
                <a:cs typeface="Arial"/>
              </a:rPr>
              <a:t>therein. </a:t>
            </a:r>
            <a:r>
              <a:rPr dirty="0" sz="800">
                <a:latin typeface="Arial"/>
                <a:cs typeface="Arial"/>
              </a:rPr>
              <a:t>This document, </a:t>
            </a:r>
            <a:r>
              <a:rPr dirty="0" sz="800" spc="-5">
                <a:latin typeface="Arial"/>
                <a:cs typeface="Arial"/>
              </a:rPr>
              <a:t>or any related </a:t>
            </a:r>
            <a:r>
              <a:rPr dirty="0" sz="800">
                <a:latin typeface="Arial"/>
                <a:cs typeface="Arial"/>
              </a:rPr>
              <a:t>presentation,  </a:t>
            </a:r>
            <a:r>
              <a:rPr dirty="0" sz="800" spc="-5">
                <a:latin typeface="Arial"/>
                <a:cs typeface="Arial"/>
              </a:rPr>
              <a:t>and </a:t>
            </a:r>
            <a:r>
              <a:rPr dirty="0" sz="800">
                <a:latin typeface="Arial"/>
                <a:cs typeface="Arial"/>
              </a:rPr>
              <a:t>SAP SE’s </a:t>
            </a:r>
            <a:r>
              <a:rPr dirty="0" sz="800" spc="-5">
                <a:latin typeface="Arial"/>
                <a:cs typeface="Arial"/>
              </a:rPr>
              <a:t>or its affiliated </a:t>
            </a:r>
            <a:r>
              <a:rPr dirty="0" sz="800">
                <a:latin typeface="Arial"/>
                <a:cs typeface="Arial"/>
              </a:rPr>
              <a:t>companies’ </a:t>
            </a:r>
            <a:r>
              <a:rPr dirty="0" sz="800" spc="-5">
                <a:latin typeface="Arial"/>
                <a:cs typeface="Arial"/>
              </a:rPr>
              <a:t>strategy and possible future developments, products, and/or </a:t>
            </a:r>
            <a:r>
              <a:rPr dirty="0" sz="800">
                <a:latin typeface="Arial"/>
                <a:cs typeface="Arial"/>
              </a:rPr>
              <a:t>platforms, </a:t>
            </a:r>
            <a:r>
              <a:rPr dirty="0" sz="800" spc="-5">
                <a:latin typeface="Arial"/>
                <a:cs typeface="Arial"/>
              </a:rPr>
              <a:t>directions, and  </a:t>
            </a:r>
            <a:r>
              <a:rPr dirty="0" sz="800">
                <a:latin typeface="Arial"/>
                <a:cs typeface="Arial"/>
              </a:rPr>
              <a:t>functionality </a:t>
            </a:r>
            <a:r>
              <a:rPr dirty="0" sz="800" spc="-5">
                <a:latin typeface="Arial"/>
                <a:cs typeface="Arial"/>
              </a:rPr>
              <a:t>are all </a:t>
            </a:r>
            <a:r>
              <a:rPr dirty="0" sz="800">
                <a:latin typeface="Arial"/>
                <a:cs typeface="Arial"/>
              </a:rPr>
              <a:t>subject to </a:t>
            </a:r>
            <a:r>
              <a:rPr dirty="0" sz="800" spc="-5">
                <a:latin typeface="Arial"/>
                <a:cs typeface="Arial"/>
              </a:rPr>
              <a:t>change and </a:t>
            </a:r>
            <a:r>
              <a:rPr dirty="0" sz="800">
                <a:latin typeface="Arial"/>
                <a:cs typeface="Arial"/>
              </a:rPr>
              <a:t>may </a:t>
            </a:r>
            <a:r>
              <a:rPr dirty="0" sz="800" spc="-5">
                <a:latin typeface="Arial"/>
                <a:cs typeface="Arial"/>
              </a:rPr>
              <a:t>be changed by </a:t>
            </a:r>
            <a:r>
              <a:rPr dirty="0" sz="800">
                <a:latin typeface="Arial"/>
                <a:cs typeface="Arial"/>
              </a:rPr>
              <a:t>SAP SE </a:t>
            </a:r>
            <a:r>
              <a:rPr dirty="0" sz="800" spc="-5">
                <a:latin typeface="Arial"/>
                <a:cs typeface="Arial"/>
              </a:rPr>
              <a:t>or </a:t>
            </a:r>
            <a:r>
              <a:rPr dirty="0" sz="800">
                <a:latin typeface="Arial"/>
                <a:cs typeface="Arial"/>
              </a:rPr>
              <a:t>its affiliated companies </a:t>
            </a:r>
            <a:r>
              <a:rPr dirty="0" sz="800" spc="-5">
                <a:latin typeface="Arial"/>
                <a:cs typeface="Arial"/>
              </a:rPr>
              <a:t>at any </a:t>
            </a:r>
            <a:r>
              <a:rPr dirty="0" sz="800" spc="5">
                <a:latin typeface="Arial"/>
                <a:cs typeface="Arial"/>
              </a:rPr>
              <a:t>time </a:t>
            </a:r>
            <a:r>
              <a:rPr dirty="0" sz="800" spc="-5">
                <a:latin typeface="Arial"/>
                <a:cs typeface="Arial"/>
              </a:rPr>
              <a:t>for any reason  without </a:t>
            </a:r>
            <a:r>
              <a:rPr dirty="0" sz="800">
                <a:latin typeface="Arial"/>
                <a:cs typeface="Arial"/>
              </a:rPr>
              <a:t>notice. The information in this document is </a:t>
            </a:r>
            <a:r>
              <a:rPr dirty="0" sz="800" spc="-5">
                <a:latin typeface="Arial"/>
                <a:cs typeface="Arial"/>
              </a:rPr>
              <a:t>not </a:t>
            </a:r>
            <a:r>
              <a:rPr dirty="0" sz="800">
                <a:latin typeface="Arial"/>
                <a:cs typeface="Arial"/>
              </a:rPr>
              <a:t>a commitment, promise, </a:t>
            </a:r>
            <a:r>
              <a:rPr dirty="0" sz="800" spc="-5">
                <a:latin typeface="Arial"/>
                <a:cs typeface="Arial"/>
              </a:rPr>
              <a:t>or legal obligation </a:t>
            </a:r>
            <a:r>
              <a:rPr dirty="0" sz="800">
                <a:latin typeface="Arial"/>
                <a:cs typeface="Arial"/>
              </a:rPr>
              <a:t>to </a:t>
            </a:r>
            <a:r>
              <a:rPr dirty="0" sz="800" spc="-5">
                <a:latin typeface="Arial"/>
                <a:cs typeface="Arial"/>
              </a:rPr>
              <a:t>deliver any </a:t>
            </a:r>
            <a:r>
              <a:rPr dirty="0" sz="800">
                <a:latin typeface="Arial"/>
                <a:cs typeface="Arial"/>
              </a:rPr>
              <a:t>material, </a:t>
            </a:r>
            <a:r>
              <a:rPr dirty="0" sz="800" spc="5">
                <a:latin typeface="Arial"/>
                <a:cs typeface="Arial"/>
              </a:rPr>
              <a:t>code, </a:t>
            </a:r>
            <a:r>
              <a:rPr dirty="0" sz="800" spc="-5">
                <a:latin typeface="Arial"/>
                <a:cs typeface="Arial"/>
              </a:rPr>
              <a:t>or  functionality. </a:t>
            </a:r>
            <a:r>
              <a:rPr dirty="0" sz="800">
                <a:latin typeface="Arial"/>
                <a:cs typeface="Arial"/>
              </a:rPr>
              <a:t>All </a:t>
            </a:r>
            <a:r>
              <a:rPr dirty="0" sz="800" spc="-5">
                <a:latin typeface="Arial"/>
                <a:cs typeface="Arial"/>
              </a:rPr>
              <a:t>forward-looking </a:t>
            </a:r>
            <a:r>
              <a:rPr dirty="0" sz="800">
                <a:latin typeface="Arial"/>
                <a:cs typeface="Arial"/>
              </a:rPr>
              <a:t>statements </a:t>
            </a:r>
            <a:r>
              <a:rPr dirty="0" sz="800" spc="-5">
                <a:latin typeface="Arial"/>
                <a:cs typeface="Arial"/>
              </a:rPr>
              <a:t>are </a:t>
            </a:r>
            <a:r>
              <a:rPr dirty="0" sz="800">
                <a:latin typeface="Arial"/>
                <a:cs typeface="Arial"/>
              </a:rPr>
              <a:t>subject to </a:t>
            </a:r>
            <a:r>
              <a:rPr dirty="0" sz="800" spc="-5">
                <a:latin typeface="Arial"/>
                <a:cs typeface="Arial"/>
              </a:rPr>
              <a:t>various </a:t>
            </a:r>
            <a:r>
              <a:rPr dirty="0" sz="800">
                <a:latin typeface="Arial"/>
                <a:cs typeface="Arial"/>
              </a:rPr>
              <a:t>risks </a:t>
            </a:r>
            <a:r>
              <a:rPr dirty="0" sz="800" spc="-5">
                <a:latin typeface="Arial"/>
                <a:cs typeface="Arial"/>
              </a:rPr>
              <a:t>and uncertainties that could </a:t>
            </a:r>
            <a:r>
              <a:rPr dirty="0" sz="800">
                <a:latin typeface="Arial"/>
                <a:cs typeface="Arial"/>
              </a:rPr>
              <a:t>cause </a:t>
            </a:r>
            <a:r>
              <a:rPr dirty="0" sz="800" spc="-5">
                <a:latin typeface="Arial"/>
                <a:cs typeface="Arial"/>
              </a:rPr>
              <a:t>actual results </a:t>
            </a:r>
            <a:r>
              <a:rPr dirty="0" sz="800">
                <a:latin typeface="Arial"/>
                <a:cs typeface="Arial"/>
              </a:rPr>
              <a:t>to </a:t>
            </a:r>
            <a:r>
              <a:rPr dirty="0" sz="800" spc="-5">
                <a:latin typeface="Arial"/>
                <a:cs typeface="Arial"/>
              </a:rPr>
              <a:t>differ  </a:t>
            </a:r>
            <a:r>
              <a:rPr dirty="0" sz="800">
                <a:latin typeface="Arial"/>
                <a:cs typeface="Arial"/>
              </a:rPr>
              <a:t>materially </a:t>
            </a:r>
            <a:r>
              <a:rPr dirty="0" sz="800" spc="-5">
                <a:latin typeface="Arial"/>
                <a:cs typeface="Arial"/>
              </a:rPr>
              <a:t>from expectations. Readers are cautioned not </a:t>
            </a:r>
            <a:r>
              <a:rPr dirty="0" sz="800">
                <a:latin typeface="Arial"/>
                <a:cs typeface="Arial"/>
              </a:rPr>
              <a:t>to place </a:t>
            </a:r>
            <a:r>
              <a:rPr dirty="0" sz="800" spc="-5">
                <a:latin typeface="Arial"/>
                <a:cs typeface="Arial"/>
              </a:rPr>
              <a:t>undue reliance on these </a:t>
            </a:r>
            <a:r>
              <a:rPr dirty="0" sz="800">
                <a:latin typeface="Arial"/>
                <a:cs typeface="Arial"/>
              </a:rPr>
              <a:t>forward-looking statements, </a:t>
            </a:r>
            <a:r>
              <a:rPr dirty="0" sz="800" spc="-5">
                <a:latin typeface="Arial"/>
                <a:cs typeface="Arial"/>
              </a:rPr>
              <a:t>and they  should not be relied upon </a:t>
            </a:r>
            <a:r>
              <a:rPr dirty="0" sz="800">
                <a:latin typeface="Arial"/>
                <a:cs typeface="Arial"/>
              </a:rPr>
              <a:t>in making </a:t>
            </a:r>
            <a:r>
              <a:rPr dirty="0" sz="800" spc="-5">
                <a:latin typeface="Arial"/>
                <a:cs typeface="Arial"/>
              </a:rPr>
              <a:t>purchasing</a:t>
            </a:r>
            <a:r>
              <a:rPr dirty="0" sz="800" spc="6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decisions.</a:t>
            </a:r>
            <a:endParaRPr sz="800">
              <a:latin typeface="Arial"/>
              <a:cs typeface="Arial"/>
            </a:endParaRPr>
          </a:p>
          <a:p>
            <a:pPr algn="just" marL="12700" marR="349250">
              <a:lnSpc>
                <a:spcPct val="100000"/>
              </a:lnSpc>
              <a:spcBef>
                <a:spcPts val="600"/>
              </a:spcBef>
            </a:pPr>
            <a:r>
              <a:rPr dirty="0" sz="800">
                <a:latin typeface="Arial"/>
                <a:cs typeface="Arial"/>
              </a:rPr>
              <a:t>SAP and </a:t>
            </a:r>
            <a:r>
              <a:rPr dirty="0" sz="800" spc="-5">
                <a:latin typeface="Arial"/>
                <a:cs typeface="Arial"/>
              </a:rPr>
              <a:t>other </a:t>
            </a:r>
            <a:r>
              <a:rPr dirty="0" sz="800">
                <a:latin typeface="Arial"/>
                <a:cs typeface="Arial"/>
              </a:rPr>
              <a:t>SAP </a:t>
            </a:r>
            <a:r>
              <a:rPr dirty="0" sz="800" spc="-5">
                <a:latin typeface="Arial"/>
                <a:cs typeface="Arial"/>
              </a:rPr>
              <a:t>products </a:t>
            </a:r>
            <a:r>
              <a:rPr dirty="0" sz="800">
                <a:latin typeface="Arial"/>
                <a:cs typeface="Arial"/>
              </a:rPr>
              <a:t>and </a:t>
            </a:r>
            <a:r>
              <a:rPr dirty="0" sz="800" spc="-5">
                <a:latin typeface="Arial"/>
                <a:cs typeface="Arial"/>
              </a:rPr>
              <a:t>services </a:t>
            </a:r>
            <a:r>
              <a:rPr dirty="0" sz="800">
                <a:latin typeface="Arial"/>
                <a:cs typeface="Arial"/>
              </a:rPr>
              <a:t>mentioned </a:t>
            </a:r>
            <a:r>
              <a:rPr dirty="0" sz="800" spc="-5">
                <a:latin typeface="Arial"/>
                <a:cs typeface="Arial"/>
              </a:rPr>
              <a:t>herein </a:t>
            </a:r>
            <a:r>
              <a:rPr dirty="0" sz="800">
                <a:latin typeface="Arial"/>
                <a:cs typeface="Arial"/>
              </a:rPr>
              <a:t>as </a:t>
            </a:r>
            <a:r>
              <a:rPr dirty="0" sz="800" spc="-5">
                <a:latin typeface="Arial"/>
                <a:cs typeface="Arial"/>
              </a:rPr>
              <a:t>well </a:t>
            </a:r>
            <a:r>
              <a:rPr dirty="0" sz="800">
                <a:latin typeface="Arial"/>
                <a:cs typeface="Arial"/>
              </a:rPr>
              <a:t>as their </a:t>
            </a:r>
            <a:r>
              <a:rPr dirty="0" sz="800" spc="-5">
                <a:latin typeface="Arial"/>
                <a:cs typeface="Arial"/>
              </a:rPr>
              <a:t>respective </a:t>
            </a:r>
            <a:r>
              <a:rPr dirty="0" sz="800">
                <a:latin typeface="Arial"/>
                <a:cs typeface="Arial"/>
              </a:rPr>
              <a:t>logos </a:t>
            </a:r>
            <a:r>
              <a:rPr dirty="0" sz="800" spc="-5">
                <a:latin typeface="Arial"/>
                <a:cs typeface="Arial"/>
              </a:rPr>
              <a:t>are </a:t>
            </a:r>
            <a:r>
              <a:rPr dirty="0" sz="800">
                <a:latin typeface="Arial"/>
                <a:cs typeface="Arial"/>
              </a:rPr>
              <a:t>trademarks or </a:t>
            </a:r>
            <a:r>
              <a:rPr dirty="0" sz="800" spc="-5">
                <a:latin typeface="Arial"/>
                <a:cs typeface="Arial"/>
              </a:rPr>
              <a:t>registered  </a:t>
            </a:r>
            <a:r>
              <a:rPr dirty="0" sz="800">
                <a:latin typeface="Arial"/>
                <a:cs typeface="Arial"/>
              </a:rPr>
              <a:t>trademarks </a:t>
            </a:r>
            <a:r>
              <a:rPr dirty="0" sz="800" spc="-5">
                <a:latin typeface="Arial"/>
                <a:cs typeface="Arial"/>
              </a:rPr>
              <a:t>of </a:t>
            </a:r>
            <a:r>
              <a:rPr dirty="0" sz="800">
                <a:latin typeface="Arial"/>
                <a:cs typeface="Arial"/>
              </a:rPr>
              <a:t>SAP SE </a:t>
            </a:r>
            <a:r>
              <a:rPr dirty="0" sz="800" spc="-5">
                <a:latin typeface="Arial"/>
                <a:cs typeface="Arial"/>
              </a:rPr>
              <a:t>(or an </a:t>
            </a:r>
            <a:r>
              <a:rPr dirty="0" sz="800">
                <a:latin typeface="Arial"/>
                <a:cs typeface="Arial"/>
              </a:rPr>
              <a:t>SAP affiliate </a:t>
            </a:r>
            <a:r>
              <a:rPr dirty="0" sz="800" spc="-5">
                <a:latin typeface="Arial"/>
                <a:cs typeface="Arial"/>
              </a:rPr>
              <a:t>company) </a:t>
            </a:r>
            <a:r>
              <a:rPr dirty="0" sz="800">
                <a:latin typeface="Arial"/>
                <a:cs typeface="Arial"/>
              </a:rPr>
              <a:t>in Germany </a:t>
            </a:r>
            <a:r>
              <a:rPr dirty="0" sz="800" spc="-5">
                <a:latin typeface="Arial"/>
                <a:cs typeface="Arial"/>
              </a:rPr>
              <a:t>and other countries. </a:t>
            </a:r>
            <a:r>
              <a:rPr dirty="0" sz="800">
                <a:latin typeface="Arial"/>
                <a:cs typeface="Arial"/>
              </a:rPr>
              <a:t>All </a:t>
            </a:r>
            <a:r>
              <a:rPr dirty="0" sz="800" spc="-5">
                <a:latin typeface="Arial"/>
                <a:cs typeface="Arial"/>
              </a:rPr>
              <a:t>other product and service </a:t>
            </a:r>
            <a:r>
              <a:rPr dirty="0" sz="800">
                <a:latin typeface="Arial"/>
                <a:cs typeface="Arial"/>
              </a:rPr>
              <a:t>names  mentioned </a:t>
            </a:r>
            <a:r>
              <a:rPr dirty="0" sz="800" spc="-5">
                <a:latin typeface="Arial"/>
                <a:cs typeface="Arial"/>
              </a:rPr>
              <a:t>are </a:t>
            </a:r>
            <a:r>
              <a:rPr dirty="0" sz="800">
                <a:latin typeface="Arial"/>
                <a:cs typeface="Arial"/>
              </a:rPr>
              <a:t>the trademarks </a:t>
            </a:r>
            <a:r>
              <a:rPr dirty="0" sz="800" spc="-5">
                <a:latin typeface="Arial"/>
                <a:cs typeface="Arial"/>
              </a:rPr>
              <a:t>of their respective</a:t>
            </a:r>
            <a:r>
              <a:rPr dirty="0" sz="800" spc="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companies.</a:t>
            </a:r>
            <a:endParaRPr sz="8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600"/>
              </a:spcBef>
            </a:pPr>
            <a:r>
              <a:rPr dirty="0" sz="800">
                <a:latin typeface="Arial"/>
                <a:cs typeface="Arial"/>
              </a:rPr>
              <a:t>See </a:t>
            </a:r>
            <a:r>
              <a:rPr dirty="0" u="sng" sz="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www.sap.com/corporate-en/legal/copyright/index.epx</a:t>
            </a:r>
            <a:r>
              <a:rPr dirty="0" sz="800" spc="-5">
                <a:solidFill>
                  <a:srgbClr val="008FD2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800" spc="-5">
                <a:latin typeface="Arial"/>
                <a:cs typeface="Arial"/>
              </a:rPr>
              <a:t>for additional trademark </a:t>
            </a:r>
            <a:r>
              <a:rPr dirty="0" sz="800">
                <a:latin typeface="Arial"/>
                <a:cs typeface="Arial"/>
              </a:rPr>
              <a:t>information </a:t>
            </a:r>
            <a:r>
              <a:rPr dirty="0" sz="800" spc="-5">
                <a:latin typeface="Arial"/>
                <a:cs typeface="Arial"/>
              </a:rPr>
              <a:t>and</a:t>
            </a:r>
            <a:r>
              <a:rPr dirty="0" sz="800" spc="12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notices.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524" y="2446401"/>
            <a:ext cx="173482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 b="1">
                <a:solidFill>
                  <a:srgbClr val="EFAB00"/>
                </a:solidFill>
                <a:latin typeface="Arial"/>
                <a:cs typeface="Arial"/>
                <a:hlinkClick r:id="rId3"/>
              </a:rPr>
              <a:t>www.sap.com</a:t>
            </a:r>
            <a:r>
              <a:rPr dirty="0" sz="1100" spc="-5" b="1">
                <a:latin typeface="Arial"/>
                <a:cs typeface="Arial"/>
                <a:hlinkClick r:id="rId3"/>
              </a:rPr>
              <a:t>/contactsap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62072" y="1749551"/>
            <a:ext cx="364236" cy="362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73807" y="1749551"/>
            <a:ext cx="361188" cy="362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84020" y="1749551"/>
            <a:ext cx="362712" cy="362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94232" y="1749551"/>
            <a:ext cx="362712" cy="362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4444" y="1749551"/>
            <a:ext cx="362712" cy="362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90524" y="1445768"/>
            <a:ext cx="108204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"/>
                <a:cs typeface="Arial"/>
              </a:rPr>
              <a:t>Follow all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SAP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948671" y="6217920"/>
            <a:ext cx="1964435" cy="3550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511" y="6199632"/>
            <a:ext cx="1307592" cy="377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948671" y="6217920"/>
            <a:ext cx="1962912" cy="355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75336" y="3659036"/>
            <a:ext cx="9539605" cy="106616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2800">
                <a:latin typeface="Arial"/>
                <a:cs typeface="Arial"/>
              </a:rPr>
              <a:t>Week 2: </a:t>
            </a:r>
            <a:r>
              <a:rPr dirty="0" sz="2800" spc="-70">
                <a:latin typeface="Arial"/>
                <a:cs typeface="Arial"/>
              </a:rPr>
              <a:t>Your </a:t>
            </a:r>
            <a:r>
              <a:rPr dirty="0" sz="2800">
                <a:latin typeface="Arial"/>
                <a:cs typeface="Arial"/>
              </a:rPr>
              <a:t>First Cloud</a:t>
            </a:r>
            <a:r>
              <a:rPr dirty="0" sz="2800" spc="-1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Application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3600" b="1">
                <a:solidFill>
                  <a:srgbClr val="EFAB00"/>
                </a:solidFill>
                <a:latin typeface="Arial"/>
                <a:cs typeface="Arial"/>
              </a:rPr>
              <a:t>Unit </a:t>
            </a:r>
            <a:r>
              <a:rPr dirty="0" sz="3600" spc="-10" b="1">
                <a:solidFill>
                  <a:srgbClr val="EFAB00"/>
                </a:solidFill>
                <a:latin typeface="Arial"/>
                <a:cs typeface="Arial"/>
              </a:rPr>
              <a:t>4: </a:t>
            </a:r>
            <a:r>
              <a:rPr dirty="0" sz="3600" spc="-5" b="1">
                <a:solidFill>
                  <a:srgbClr val="EFAB00"/>
                </a:solidFill>
                <a:latin typeface="Arial"/>
                <a:cs typeface="Arial"/>
              </a:rPr>
              <a:t>Deploying </a:t>
            </a:r>
            <a:r>
              <a:rPr dirty="0" sz="3600" b="1">
                <a:solidFill>
                  <a:srgbClr val="EFAB00"/>
                </a:solidFill>
                <a:latin typeface="Arial"/>
                <a:cs typeface="Arial"/>
              </a:rPr>
              <a:t>the </a:t>
            </a:r>
            <a:r>
              <a:rPr dirty="0" sz="3600" spc="-35" b="1">
                <a:solidFill>
                  <a:srgbClr val="EFAB00"/>
                </a:solidFill>
                <a:latin typeface="Arial"/>
                <a:cs typeface="Arial"/>
              </a:rPr>
              <a:t>App </a:t>
            </a:r>
            <a:r>
              <a:rPr dirty="0" sz="3600" b="1">
                <a:solidFill>
                  <a:srgbClr val="EFAB00"/>
                </a:solidFill>
                <a:latin typeface="Arial"/>
                <a:cs typeface="Arial"/>
              </a:rPr>
              <a:t>to Cloud</a:t>
            </a:r>
            <a:r>
              <a:rPr dirty="0" sz="3600" spc="-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EFAB00"/>
                </a:solidFill>
                <a:latin typeface="Arial"/>
                <a:cs typeface="Arial"/>
              </a:rPr>
              <a:t>Foundry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5048" cy="3429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97291" y="323088"/>
            <a:ext cx="632347" cy="1604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39239" y="2563367"/>
            <a:ext cx="2405380" cy="2590800"/>
          </a:xfrm>
          <a:custGeom>
            <a:avLst/>
            <a:gdLst/>
            <a:ahLst/>
            <a:cxnLst/>
            <a:rect l="l" t="t" r="r" b="b"/>
            <a:pathLst>
              <a:path w="2405379" h="2590800">
                <a:moveTo>
                  <a:pt x="2164334" y="0"/>
                </a:moveTo>
                <a:lnTo>
                  <a:pt x="240537" y="0"/>
                </a:lnTo>
                <a:lnTo>
                  <a:pt x="192062" y="4881"/>
                </a:lnTo>
                <a:lnTo>
                  <a:pt x="146911" y="18881"/>
                </a:lnTo>
                <a:lnTo>
                  <a:pt x="106052" y="41034"/>
                </a:lnTo>
                <a:lnTo>
                  <a:pt x="70453" y="70373"/>
                </a:lnTo>
                <a:lnTo>
                  <a:pt x="41081" y="105934"/>
                </a:lnTo>
                <a:lnTo>
                  <a:pt x="18903" y="146750"/>
                </a:lnTo>
                <a:lnTo>
                  <a:pt x="4887" y="191855"/>
                </a:lnTo>
                <a:lnTo>
                  <a:pt x="0" y="240284"/>
                </a:lnTo>
                <a:lnTo>
                  <a:pt x="0" y="2350516"/>
                </a:lnTo>
                <a:lnTo>
                  <a:pt x="4887" y="2398944"/>
                </a:lnTo>
                <a:lnTo>
                  <a:pt x="18903" y="2444049"/>
                </a:lnTo>
                <a:lnTo>
                  <a:pt x="41081" y="2484865"/>
                </a:lnTo>
                <a:lnTo>
                  <a:pt x="70453" y="2520426"/>
                </a:lnTo>
                <a:lnTo>
                  <a:pt x="106052" y="2549765"/>
                </a:lnTo>
                <a:lnTo>
                  <a:pt x="146911" y="2571918"/>
                </a:lnTo>
                <a:lnTo>
                  <a:pt x="192062" y="2585918"/>
                </a:lnTo>
                <a:lnTo>
                  <a:pt x="240537" y="2590800"/>
                </a:lnTo>
                <a:lnTo>
                  <a:pt x="2164334" y="2590800"/>
                </a:lnTo>
                <a:lnTo>
                  <a:pt x="2212809" y="2585918"/>
                </a:lnTo>
                <a:lnTo>
                  <a:pt x="2257960" y="2571918"/>
                </a:lnTo>
                <a:lnTo>
                  <a:pt x="2298819" y="2549765"/>
                </a:lnTo>
                <a:lnTo>
                  <a:pt x="2334418" y="2520426"/>
                </a:lnTo>
                <a:lnTo>
                  <a:pt x="2363790" y="2484865"/>
                </a:lnTo>
                <a:lnTo>
                  <a:pt x="2385968" y="2444049"/>
                </a:lnTo>
                <a:lnTo>
                  <a:pt x="2399984" y="2398944"/>
                </a:lnTo>
                <a:lnTo>
                  <a:pt x="2404872" y="2350516"/>
                </a:lnTo>
                <a:lnTo>
                  <a:pt x="2404872" y="240284"/>
                </a:lnTo>
                <a:lnTo>
                  <a:pt x="2399984" y="191855"/>
                </a:lnTo>
                <a:lnTo>
                  <a:pt x="2385968" y="146750"/>
                </a:lnTo>
                <a:lnTo>
                  <a:pt x="2363790" y="105934"/>
                </a:lnTo>
                <a:lnTo>
                  <a:pt x="2334418" y="70373"/>
                </a:lnTo>
                <a:lnTo>
                  <a:pt x="2298819" y="41034"/>
                </a:lnTo>
                <a:lnTo>
                  <a:pt x="2257960" y="18881"/>
                </a:lnTo>
                <a:lnTo>
                  <a:pt x="2212809" y="4881"/>
                </a:lnTo>
                <a:lnTo>
                  <a:pt x="2164334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27073" y="3142945"/>
            <a:ext cx="2030095" cy="137985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algn="ctr" marL="12700" marR="5080" indent="-1905">
              <a:lnSpc>
                <a:spcPct val="90000"/>
              </a:lnSpc>
              <a:spcBef>
                <a:spcPts val="390"/>
              </a:spcBef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Configure the 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dirty="0"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Foundry  space</a:t>
            </a:r>
            <a:r>
              <a:rPr dirty="0"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ts val="2595"/>
              </a:lnSpc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SAP Web</a:t>
            </a:r>
            <a:r>
              <a:rPr dirty="0" sz="24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IDE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69664" y="3560064"/>
            <a:ext cx="509270" cy="597535"/>
          </a:xfrm>
          <a:custGeom>
            <a:avLst/>
            <a:gdLst/>
            <a:ahLst/>
            <a:cxnLst/>
            <a:rect l="l" t="t" r="r" b="b"/>
            <a:pathLst>
              <a:path w="509270" h="597535">
                <a:moveTo>
                  <a:pt x="254508" y="0"/>
                </a:moveTo>
                <a:lnTo>
                  <a:pt x="254508" y="119506"/>
                </a:lnTo>
                <a:lnTo>
                  <a:pt x="0" y="119506"/>
                </a:lnTo>
                <a:lnTo>
                  <a:pt x="0" y="477900"/>
                </a:lnTo>
                <a:lnTo>
                  <a:pt x="254508" y="477900"/>
                </a:lnTo>
                <a:lnTo>
                  <a:pt x="254508" y="597408"/>
                </a:lnTo>
                <a:lnTo>
                  <a:pt x="509015" y="298704"/>
                </a:lnTo>
                <a:lnTo>
                  <a:pt x="254508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04232" y="2563367"/>
            <a:ext cx="2402205" cy="2590800"/>
          </a:xfrm>
          <a:custGeom>
            <a:avLst/>
            <a:gdLst/>
            <a:ahLst/>
            <a:cxnLst/>
            <a:rect l="l" t="t" r="r" b="b"/>
            <a:pathLst>
              <a:path w="2402204" h="2590800">
                <a:moveTo>
                  <a:pt x="2161666" y="0"/>
                </a:moveTo>
                <a:lnTo>
                  <a:pt x="240156" y="0"/>
                </a:lnTo>
                <a:lnTo>
                  <a:pt x="191770" y="4881"/>
                </a:lnTo>
                <a:lnTo>
                  <a:pt x="146696" y="18881"/>
                </a:lnTo>
                <a:lnTo>
                  <a:pt x="105903" y="41034"/>
                </a:lnTo>
                <a:lnTo>
                  <a:pt x="70357" y="70373"/>
                </a:lnTo>
                <a:lnTo>
                  <a:pt x="41027" y="105934"/>
                </a:lnTo>
                <a:lnTo>
                  <a:pt x="18879" y="146750"/>
                </a:lnTo>
                <a:lnTo>
                  <a:pt x="4881" y="191855"/>
                </a:lnTo>
                <a:lnTo>
                  <a:pt x="0" y="240284"/>
                </a:lnTo>
                <a:lnTo>
                  <a:pt x="0" y="2350516"/>
                </a:lnTo>
                <a:lnTo>
                  <a:pt x="4881" y="2398944"/>
                </a:lnTo>
                <a:lnTo>
                  <a:pt x="18879" y="2444049"/>
                </a:lnTo>
                <a:lnTo>
                  <a:pt x="41027" y="2484865"/>
                </a:lnTo>
                <a:lnTo>
                  <a:pt x="70358" y="2520426"/>
                </a:lnTo>
                <a:lnTo>
                  <a:pt x="105903" y="2549765"/>
                </a:lnTo>
                <a:lnTo>
                  <a:pt x="146696" y="2571918"/>
                </a:lnTo>
                <a:lnTo>
                  <a:pt x="191770" y="2585918"/>
                </a:lnTo>
                <a:lnTo>
                  <a:pt x="240156" y="2590800"/>
                </a:lnTo>
                <a:lnTo>
                  <a:pt x="2161666" y="2590800"/>
                </a:lnTo>
                <a:lnTo>
                  <a:pt x="2210053" y="2585918"/>
                </a:lnTo>
                <a:lnTo>
                  <a:pt x="2255127" y="2571918"/>
                </a:lnTo>
                <a:lnTo>
                  <a:pt x="2295920" y="2549765"/>
                </a:lnTo>
                <a:lnTo>
                  <a:pt x="2331465" y="2520426"/>
                </a:lnTo>
                <a:lnTo>
                  <a:pt x="2360796" y="2484865"/>
                </a:lnTo>
                <a:lnTo>
                  <a:pt x="2382944" y="2444049"/>
                </a:lnTo>
                <a:lnTo>
                  <a:pt x="2396942" y="2398944"/>
                </a:lnTo>
                <a:lnTo>
                  <a:pt x="2401823" y="2350516"/>
                </a:lnTo>
                <a:lnTo>
                  <a:pt x="2401823" y="240284"/>
                </a:lnTo>
                <a:lnTo>
                  <a:pt x="2396942" y="191855"/>
                </a:lnTo>
                <a:lnTo>
                  <a:pt x="2382944" y="146750"/>
                </a:lnTo>
                <a:lnTo>
                  <a:pt x="2360796" y="105934"/>
                </a:lnTo>
                <a:lnTo>
                  <a:pt x="2331466" y="70373"/>
                </a:lnTo>
                <a:lnTo>
                  <a:pt x="2295920" y="41034"/>
                </a:lnTo>
                <a:lnTo>
                  <a:pt x="2255127" y="18881"/>
                </a:lnTo>
                <a:lnTo>
                  <a:pt x="2210053" y="4881"/>
                </a:lnTo>
                <a:lnTo>
                  <a:pt x="2161666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362702" y="3472688"/>
            <a:ext cx="1485900" cy="72072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marR="5080" indent="133985">
              <a:lnSpc>
                <a:spcPts val="2590"/>
              </a:lnSpc>
              <a:spcBef>
                <a:spcPts val="425"/>
              </a:spcBef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Build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400" spc="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31607" y="3560064"/>
            <a:ext cx="509270" cy="597535"/>
          </a:xfrm>
          <a:custGeom>
            <a:avLst/>
            <a:gdLst/>
            <a:ahLst/>
            <a:cxnLst/>
            <a:rect l="l" t="t" r="r" b="b"/>
            <a:pathLst>
              <a:path w="509270" h="597535">
                <a:moveTo>
                  <a:pt x="254508" y="0"/>
                </a:moveTo>
                <a:lnTo>
                  <a:pt x="254508" y="119506"/>
                </a:lnTo>
                <a:lnTo>
                  <a:pt x="0" y="119506"/>
                </a:lnTo>
                <a:lnTo>
                  <a:pt x="0" y="477900"/>
                </a:lnTo>
                <a:lnTo>
                  <a:pt x="254508" y="477900"/>
                </a:lnTo>
                <a:lnTo>
                  <a:pt x="254508" y="597408"/>
                </a:lnTo>
                <a:lnTo>
                  <a:pt x="509016" y="298704"/>
                </a:lnTo>
                <a:lnTo>
                  <a:pt x="254508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69223" y="2563367"/>
            <a:ext cx="2402205" cy="2590800"/>
          </a:xfrm>
          <a:custGeom>
            <a:avLst/>
            <a:gdLst/>
            <a:ahLst/>
            <a:cxnLst/>
            <a:rect l="l" t="t" r="r" b="b"/>
            <a:pathLst>
              <a:path w="2402204" h="2590800">
                <a:moveTo>
                  <a:pt x="2161667" y="0"/>
                </a:moveTo>
                <a:lnTo>
                  <a:pt x="240156" y="0"/>
                </a:lnTo>
                <a:lnTo>
                  <a:pt x="191770" y="4881"/>
                </a:lnTo>
                <a:lnTo>
                  <a:pt x="146696" y="18881"/>
                </a:lnTo>
                <a:lnTo>
                  <a:pt x="105903" y="41034"/>
                </a:lnTo>
                <a:lnTo>
                  <a:pt x="70358" y="70373"/>
                </a:lnTo>
                <a:lnTo>
                  <a:pt x="41027" y="105934"/>
                </a:lnTo>
                <a:lnTo>
                  <a:pt x="18879" y="146750"/>
                </a:lnTo>
                <a:lnTo>
                  <a:pt x="4881" y="191855"/>
                </a:lnTo>
                <a:lnTo>
                  <a:pt x="0" y="240284"/>
                </a:lnTo>
                <a:lnTo>
                  <a:pt x="0" y="2350516"/>
                </a:lnTo>
                <a:lnTo>
                  <a:pt x="4881" y="2398944"/>
                </a:lnTo>
                <a:lnTo>
                  <a:pt x="18879" y="2444049"/>
                </a:lnTo>
                <a:lnTo>
                  <a:pt x="41027" y="2484865"/>
                </a:lnTo>
                <a:lnTo>
                  <a:pt x="70357" y="2520426"/>
                </a:lnTo>
                <a:lnTo>
                  <a:pt x="105903" y="2549765"/>
                </a:lnTo>
                <a:lnTo>
                  <a:pt x="146696" y="2571918"/>
                </a:lnTo>
                <a:lnTo>
                  <a:pt x="191770" y="2585918"/>
                </a:lnTo>
                <a:lnTo>
                  <a:pt x="240156" y="2590800"/>
                </a:lnTo>
                <a:lnTo>
                  <a:pt x="2161667" y="2590800"/>
                </a:lnTo>
                <a:lnTo>
                  <a:pt x="2210053" y="2585918"/>
                </a:lnTo>
                <a:lnTo>
                  <a:pt x="2255127" y="2571918"/>
                </a:lnTo>
                <a:lnTo>
                  <a:pt x="2295920" y="2549765"/>
                </a:lnTo>
                <a:lnTo>
                  <a:pt x="2331465" y="2520426"/>
                </a:lnTo>
                <a:lnTo>
                  <a:pt x="2360796" y="2484865"/>
                </a:lnTo>
                <a:lnTo>
                  <a:pt x="2382944" y="2444049"/>
                </a:lnTo>
                <a:lnTo>
                  <a:pt x="2396942" y="2398944"/>
                </a:lnTo>
                <a:lnTo>
                  <a:pt x="2401824" y="2350516"/>
                </a:lnTo>
                <a:lnTo>
                  <a:pt x="2401824" y="240284"/>
                </a:lnTo>
                <a:lnTo>
                  <a:pt x="2396942" y="191855"/>
                </a:lnTo>
                <a:lnTo>
                  <a:pt x="2382944" y="146750"/>
                </a:lnTo>
                <a:lnTo>
                  <a:pt x="2360796" y="105934"/>
                </a:lnTo>
                <a:lnTo>
                  <a:pt x="2331466" y="70373"/>
                </a:lnTo>
                <a:lnTo>
                  <a:pt x="2295920" y="41034"/>
                </a:lnTo>
                <a:lnTo>
                  <a:pt x="2255127" y="18881"/>
                </a:lnTo>
                <a:lnTo>
                  <a:pt x="2210053" y="4881"/>
                </a:lnTo>
                <a:lnTo>
                  <a:pt x="2161667" y="0"/>
                </a:lnTo>
                <a:close/>
              </a:path>
            </a:pathLst>
          </a:custGeom>
          <a:solidFill>
            <a:srgbClr val="4FB8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446769" y="3142945"/>
            <a:ext cx="2043430" cy="137985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algn="ctr" marL="12065" marR="5080" indent="3810">
              <a:lnSpc>
                <a:spcPct val="90000"/>
              </a:lnSpc>
              <a:spcBef>
                <a:spcPts val="390"/>
              </a:spcBef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Deploy the  application to  the Cloud  Foundry</a:t>
            </a:r>
            <a:r>
              <a:rPr dirty="0" sz="24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26266" y="6531964"/>
            <a:ext cx="205104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r>
              <a:rPr dirty="0" sz="900" spc="5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</a:t>
            </a:r>
            <a:r>
              <a:rPr dirty="0"/>
              <a:t>SAP SE or </a:t>
            </a:r>
            <a:r>
              <a:rPr dirty="0" spc="-5"/>
              <a:t>an </a:t>
            </a:r>
            <a:r>
              <a:rPr dirty="0"/>
              <a:t>SAP affiliate company. All rights </a:t>
            </a:r>
            <a:r>
              <a:rPr dirty="0" spc="-10"/>
              <a:t>reserved.</a:t>
            </a:r>
            <a:r>
              <a:rPr dirty="0" spc="10"/>
              <a:t> </a:t>
            </a:r>
            <a:r>
              <a:rPr dirty="0" spc="-395"/>
              <a:t>ǀ</a:t>
            </a:r>
            <a:r>
              <a:rPr dirty="0" spc="315"/>
              <a:t> </a:t>
            </a:r>
            <a:r>
              <a:rPr dirty="0" spc="-5"/>
              <a:t>PUBLIC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9727" y="243027"/>
            <a:ext cx="3695700" cy="603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Deploying the App to Cloud</a:t>
            </a:r>
            <a:r>
              <a:rPr dirty="0" sz="1800" spc="-27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Foundry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z="2000" spc="-5" b="1">
                <a:latin typeface="Arial"/>
                <a:cs typeface="Arial"/>
              </a:rPr>
              <a:t>Hands-on/demo</a:t>
            </a:r>
            <a:r>
              <a:rPr dirty="0" sz="2000" spc="15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steps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374" y="243332"/>
            <a:ext cx="3695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Deploying the App to Cloud</a:t>
            </a:r>
            <a:r>
              <a:rPr dirty="0" sz="1800" spc="-254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Foundry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UI application Grunt</a:t>
            </a:r>
            <a:r>
              <a:rPr dirty="0" spc="-50"/>
              <a:t> </a:t>
            </a:r>
            <a:r>
              <a:rPr dirty="0" spc="-5"/>
              <a:t>build</a:t>
            </a:r>
          </a:p>
        </p:txBody>
      </p:sp>
      <p:sp>
        <p:nvSpPr>
          <p:cNvPr id="4" name="object 4"/>
          <p:cNvSpPr/>
          <p:nvPr/>
        </p:nvSpPr>
        <p:spPr>
          <a:xfrm>
            <a:off x="9070019" y="2843783"/>
            <a:ext cx="1324489" cy="1551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439" y="1422019"/>
            <a:ext cx="10133965" cy="2880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Grunt </a:t>
            </a:r>
            <a:r>
              <a:rPr dirty="0" sz="1800" spc="-15">
                <a:latin typeface="Arial"/>
                <a:cs typeface="Arial"/>
              </a:rPr>
              <a:t>is an </a:t>
            </a:r>
            <a:r>
              <a:rPr dirty="0" sz="1800" spc="-5">
                <a:latin typeface="Arial"/>
                <a:cs typeface="Arial"/>
              </a:rPr>
              <a:t>open-source task </a:t>
            </a:r>
            <a:r>
              <a:rPr dirty="0" sz="1800">
                <a:latin typeface="Arial"/>
                <a:cs typeface="Arial"/>
              </a:rPr>
              <a:t>runner </a:t>
            </a:r>
            <a:r>
              <a:rPr dirty="0" sz="1800" spc="-10">
                <a:latin typeface="Arial"/>
                <a:cs typeface="Arial"/>
              </a:rPr>
              <a:t>based </a:t>
            </a:r>
            <a:r>
              <a:rPr dirty="0" sz="1800" spc="-15">
                <a:latin typeface="Arial"/>
                <a:cs typeface="Arial"/>
              </a:rPr>
              <a:t>on </a:t>
            </a:r>
            <a:r>
              <a:rPr dirty="0" sz="1800" spc="-1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Node.js runtime environment. Grunt </a:t>
            </a:r>
            <a:r>
              <a:rPr dirty="0" sz="1800" spc="-10">
                <a:latin typeface="Arial"/>
                <a:cs typeface="Arial"/>
              </a:rPr>
              <a:t>allows </a:t>
            </a:r>
            <a:r>
              <a:rPr dirty="0" sz="1800" spc="-5">
                <a:latin typeface="Arial"/>
                <a:cs typeface="Arial"/>
              </a:rPr>
              <a:t>you 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automate </a:t>
            </a:r>
            <a:r>
              <a:rPr dirty="0" sz="1800">
                <a:latin typeface="Arial"/>
                <a:cs typeface="Arial"/>
              </a:rPr>
              <a:t>tasks </a:t>
            </a:r>
            <a:r>
              <a:rPr dirty="0" sz="1800" spc="-10">
                <a:latin typeface="Arial"/>
                <a:cs typeface="Arial"/>
              </a:rPr>
              <a:t>that </a:t>
            </a:r>
            <a:r>
              <a:rPr dirty="0" sz="1800" spc="-5">
                <a:latin typeface="Arial"/>
                <a:cs typeface="Arial"/>
              </a:rPr>
              <a:t>front-end developers perform </a:t>
            </a:r>
            <a:r>
              <a:rPr dirty="0" sz="1800">
                <a:latin typeface="Arial"/>
                <a:cs typeface="Arial"/>
              </a:rPr>
              <a:t>on a </a:t>
            </a:r>
            <a:r>
              <a:rPr dirty="0" sz="1800" spc="-5">
                <a:latin typeface="Arial"/>
                <a:cs typeface="Arial"/>
              </a:rPr>
              <a:t>regular </a:t>
            </a:r>
            <a:r>
              <a:rPr dirty="0" sz="1800">
                <a:latin typeface="Arial"/>
                <a:cs typeface="Arial"/>
              </a:rPr>
              <a:t>basis, </a:t>
            </a:r>
            <a:r>
              <a:rPr dirty="0" sz="1800" spc="-5">
                <a:latin typeface="Arial"/>
                <a:cs typeface="Arial"/>
              </a:rPr>
              <a:t>such </a:t>
            </a:r>
            <a:r>
              <a:rPr dirty="0" sz="1800" spc="-10">
                <a:latin typeface="Arial"/>
                <a:cs typeface="Arial"/>
              </a:rPr>
              <a:t>as </a:t>
            </a:r>
            <a:r>
              <a:rPr dirty="0" sz="1800" spc="-5">
                <a:latin typeface="Arial"/>
                <a:cs typeface="Arial"/>
              </a:rPr>
              <a:t>minifying  JavaScript </a:t>
            </a:r>
            <a:r>
              <a:rPr dirty="0" sz="1800" spc="-10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CSS </a:t>
            </a:r>
            <a:r>
              <a:rPr dirty="0" sz="1800" spc="-5">
                <a:latin typeface="Arial"/>
                <a:cs typeface="Arial"/>
              </a:rPr>
              <a:t>files, </a:t>
            </a:r>
            <a:r>
              <a:rPr dirty="0" sz="1800">
                <a:latin typeface="Arial"/>
                <a:cs typeface="Arial"/>
              </a:rPr>
              <a:t>unit </a:t>
            </a:r>
            <a:r>
              <a:rPr dirty="0" sz="1800" spc="-5">
                <a:latin typeface="Arial"/>
                <a:cs typeface="Arial"/>
              </a:rPr>
              <a:t>testing, linting files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check for errors, compiling </a:t>
            </a:r>
            <a:r>
              <a:rPr dirty="0" sz="1800">
                <a:latin typeface="Arial"/>
                <a:cs typeface="Arial"/>
              </a:rPr>
              <a:t>CSS </a:t>
            </a:r>
            <a:r>
              <a:rPr dirty="0" sz="1800" spc="-5">
                <a:latin typeface="Arial"/>
                <a:cs typeface="Arial"/>
              </a:rPr>
              <a:t>preprocessor  </a:t>
            </a:r>
            <a:r>
              <a:rPr dirty="0" sz="1800">
                <a:latin typeface="Arial"/>
                <a:cs typeface="Arial"/>
              </a:rPr>
              <a:t>files </a:t>
            </a:r>
            <a:r>
              <a:rPr dirty="0" sz="1800" spc="5">
                <a:latin typeface="Arial"/>
                <a:cs typeface="Arial"/>
              </a:rPr>
              <a:t>such </a:t>
            </a:r>
            <a:r>
              <a:rPr dirty="0" sz="1800">
                <a:latin typeface="Arial"/>
                <a:cs typeface="Arial"/>
              </a:rPr>
              <a:t>as LESS or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SASS.</a:t>
            </a:r>
            <a:endParaRPr sz="1800">
              <a:latin typeface="Arial"/>
              <a:cs typeface="Arial"/>
            </a:endParaRPr>
          </a:p>
          <a:p>
            <a:pPr marL="198755" indent="-180340">
              <a:lnSpc>
                <a:spcPct val="100000"/>
              </a:lnSpc>
              <a:spcBef>
                <a:spcPts val="1235"/>
              </a:spcBef>
              <a:buClr>
                <a:srgbClr val="EFAB00"/>
              </a:buClr>
              <a:buFont typeface="Wingdings"/>
              <a:buChar char=""/>
              <a:tabLst>
                <a:tab pos="199390" algn="l"/>
              </a:tabLst>
            </a:pPr>
            <a:r>
              <a:rPr dirty="0" sz="1800">
                <a:latin typeface="Arial"/>
                <a:cs typeface="Arial"/>
              </a:rPr>
              <a:t>SAP </a:t>
            </a:r>
            <a:r>
              <a:rPr dirty="0" sz="1800" spc="15">
                <a:latin typeface="Arial"/>
                <a:cs typeface="Arial"/>
              </a:rPr>
              <a:t>Web </a:t>
            </a:r>
            <a:r>
              <a:rPr dirty="0" sz="1800">
                <a:latin typeface="Arial"/>
                <a:cs typeface="Arial"/>
              </a:rPr>
              <a:t>IDE includes </a:t>
            </a:r>
            <a:r>
              <a:rPr dirty="0" sz="1800" spc="-5">
                <a:latin typeface="Arial"/>
                <a:cs typeface="Arial"/>
              </a:rPr>
              <a:t>a </a:t>
            </a:r>
            <a:r>
              <a:rPr dirty="0" sz="1800">
                <a:latin typeface="Arial"/>
                <a:cs typeface="Arial"/>
              </a:rPr>
              <a:t>Grunt task</a:t>
            </a:r>
            <a:r>
              <a:rPr dirty="0" sz="1800" spc="-2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runner</a:t>
            </a:r>
            <a:endParaRPr sz="1800">
              <a:latin typeface="Arial"/>
              <a:cs typeface="Arial"/>
            </a:endParaRPr>
          </a:p>
          <a:p>
            <a:pPr marL="19875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9390" algn="l"/>
              </a:tabLst>
            </a:pPr>
            <a:r>
              <a:rPr dirty="0" sz="1800">
                <a:latin typeface="Arial"/>
                <a:cs typeface="Arial"/>
              </a:rPr>
              <a:t>Configure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by:</a:t>
            </a:r>
            <a:endParaRPr sz="1800">
              <a:latin typeface="Arial"/>
              <a:cs typeface="Arial"/>
            </a:endParaRPr>
          </a:p>
          <a:p>
            <a:pPr lvl="1" marL="378460" indent="-180340">
              <a:lnSpc>
                <a:spcPct val="100000"/>
              </a:lnSpc>
              <a:spcBef>
                <a:spcPts val="290"/>
              </a:spcBef>
              <a:buChar char="–"/>
              <a:tabLst>
                <a:tab pos="379095" algn="l"/>
              </a:tabLst>
            </a:pPr>
            <a:r>
              <a:rPr dirty="0" sz="1800">
                <a:latin typeface="Arial"/>
                <a:cs typeface="Arial"/>
              </a:rPr>
              <a:t>Specifying dependencies in the </a:t>
            </a:r>
            <a:r>
              <a:rPr dirty="0" sz="1800" i="1">
                <a:latin typeface="Arial"/>
                <a:cs typeface="Arial"/>
              </a:rPr>
              <a:t>package.json</a:t>
            </a:r>
            <a:r>
              <a:rPr dirty="0" sz="1800" spc="-160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file</a:t>
            </a:r>
            <a:endParaRPr sz="1800">
              <a:latin typeface="Arial"/>
              <a:cs typeface="Arial"/>
            </a:endParaRPr>
          </a:p>
          <a:p>
            <a:pPr lvl="1" marL="378460" indent="-180340">
              <a:lnSpc>
                <a:spcPct val="100000"/>
              </a:lnSpc>
              <a:spcBef>
                <a:spcPts val="310"/>
              </a:spcBef>
              <a:buChar char="–"/>
              <a:tabLst>
                <a:tab pos="379095" algn="l"/>
              </a:tabLst>
            </a:pPr>
            <a:r>
              <a:rPr dirty="0" sz="1800">
                <a:latin typeface="Arial"/>
                <a:cs typeface="Arial"/>
              </a:rPr>
              <a:t>Defining </a:t>
            </a:r>
            <a:r>
              <a:rPr dirty="0" sz="1800" spc="5">
                <a:latin typeface="Arial"/>
                <a:cs typeface="Arial"/>
              </a:rPr>
              <a:t>tasks </a:t>
            </a:r>
            <a:r>
              <a:rPr dirty="0" sz="1800">
                <a:latin typeface="Arial"/>
                <a:cs typeface="Arial"/>
              </a:rPr>
              <a:t>in the </a:t>
            </a:r>
            <a:r>
              <a:rPr dirty="0" sz="1800" i="1">
                <a:latin typeface="Arial"/>
                <a:cs typeface="Arial"/>
              </a:rPr>
              <a:t>Gruntfile.js</a:t>
            </a:r>
            <a:r>
              <a:rPr dirty="0" sz="1800" spc="-135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file</a:t>
            </a:r>
            <a:endParaRPr sz="1800">
              <a:latin typeface="Arial"/>
              <a:cs typeface="Arial"/>
            </a:endParaRPr>
          </a:p>
          <a:p>
            <a:pPr marL="19875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9390" algn="l"/>
              </a:tabLst>
            </a:pPr>
            <a:r>
              <a:rPr dirty="0" sz="1800" spc="-65">
                <a:latin typeface="Arial"/>
                <a:cs typeface="Arial"/>
              </a:rPr>
              <a:t>You </a:t>
            </a:r>
            <a:r>
              <a:rPr dirty="0" sz="1800">
                <a:latin typeface="Arial"/>
                <a:cs typeface="Arial"/>
              </a:rPr>
              <a:t>can use </a:t>
            </a:r>
            <a:r>
              <a:rPr dirty="0" sz="1800" spc="-5">
                <a:latin typeface="Arial"/>
                <a:cs typeface="Arial"/>
              </a:rPr>
              <a:t>your </a:t>
            </a:r>
            <a:r>
              <a:rPr dirty="0" sz="1800" spc="-10">
                <a:latin typeface="Arial"/>
                <a:cs typeface="Arial"/>
              </a:rPr>
              <a:t>own </a:t>
            </a:r>
            <a:r>
              <a:rPr dirty="0" sz="1800" spc="-5">
                <a:latin typeface="Arial"/>
                <a:cs typeface="Arial"/>
              </a:rPr>
              <a:t>Grunt </a:t>
            </a:r>
            <a:r>
              <a:rPr dirty="0" sz="1800">
                <a:latin typeface="Arial"/>
                <a:cs typeface="Arial"/>
              </a:rPr>
              <a:t>plugin or other</a:t>
            </a:r>
            <a:r>
              <a:rPr dirty="0" sz="1800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u="heavy" sz="180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publicly </a:t>
            </a:r>
            <a:r>
              <a:rPr dirty="0" u="heavy" sz="18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available</a:t>
            </a:r>
            <a:r>
              <a:rPr dirty="0" u="heavy" sz="1800" spc="-1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heavy" sz="180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plugins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26266" y="6531964"/>
            <a:ext cx="205104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r>
              <a:rPr dirty="0" sz="900" spc="5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</a:t>
            </a:r>
            <a:r>
              <a:rPr dirty="0"/>
              <a:t>SAP SE or </a:t>
            </a:r>
            <a:r>
              <a:rPr dirty="0" spc="-5"/>
              <a:t>an </a:t>
            </a:r>
            <a:r>
              <a:rPr dirty="0"/>
              <a:t>SAP affiliate company. All rights </a:t>
            </a:r>
            <a:r>
              <a:rPr dirty="0" spc="-10"/>
              <a:t>reserved.</a:t>
            </a:r>
            <a:r>
              <a:rPr dirty="0" spc="10"/>
              <a:t> </a:t>
            </a:r>
            <a:r>
              <a:rPr dirty="0" spc="-395"/>
              <a:t>ǀ</a:t>
            </a:r>
            <a:r>
              <a:rPr dirty="0" spc="31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29155" y="1652016"/>
            <a:ext cx="3406140" cy="486409"/>
            <a:chOff x="1629155" y="1652016"/>
            <a:chExt cx="3406140" cy="486409"/>
          </a:xfrm>
        </p:grpSpPr>
        <p:sp>
          <p:nvSpPr>
            <p:cNvPr id="3" name="object 3"/>
            <p:cNvSpPr/>
            <p:nvPr/>
          </p:nvSpPr>
          <p:spPr>
            <a:xfrm>
              <a:off x="1632203" y="1655064"/>
              <a:ext cx="3400425" cy="480059"/>
            </a:xfrm>
            <a:custGeom>
              <a:avLst/>
              <a:gdLst/>
              <a:ahLst/>
              <a:cxnLst/>
              <a:rect l="l" t="t" r="r" b="b"/>
              <a:pathLst>
                <a:path w="3400425" h="480060">
                  <a:moveTo>
                    <a:pt x="3320033" y="0"/>
                  </a:moveTo>
                  <a:lnTo>
                    <a:pt x="80009" y="0"/>
                  </a:lnTo>
                  <a:lnTo>
                    <a:pt x="48863" y="6286"/>
                  </a:lnTo>
                  <a:lnTo>
                    <a:pt x="23431" y="23431"/>
                  </a:lnTo>
                  <a:lnTo>
                    <a:pt x="6286" y="48863"/>
                  </a:lnTo>
                  <a:lnTo>
                    <a:pt x="0" y="80010"/>
                  </a:lnTo>
                  <a:lnTo>
                    <a:pt x="0" y="400050"/>
                  </a:lnTo>
                  <a:lnTo>
                    <a:pt x="6286" y="431196"/>
                  </a:lnTo>
                  <a:lnTo>
                    <a:pt x="23431" y="456628"/>
                  </a:lnTo>
                  <a:lnTo>
                    <a:pt x="48863" y="473773"/>
                  </a:lnTo>
                  <a:lnTo>
                    <a:pt x="80009" y="480060"/>
                  </a:lnTo>
                  <a:lnTo>
                    <a:pt x="3320033" y="480060"/>
                  </a:lnTo>
                  <a:lnTo>
                    <a:pt x="3351180" y="473773"/>
                  </a:lnTo>
                  <a:lnTo>
                    <a:pt x="3376612" y="456628"/>
                  </a:lnTo>
                  <a:lnTo>
                    <a:pt x="3393757" y="431196"/>
                  </a:lnTo>
                  <a:lnTo>
                    <a:pt x="3400044" y="400050"/>
                  </a:lnTo>
                  <a:lnTo>
                    <a:pt x="3400044" y="80010"/>
                  </a:lnTo>
                  <a:lnTo>
                    <a:pt x="3393757" y="48863"/>
                  </a:lnTo>
                  <a:lnTo>
                    <a:pt x="3376612" y="23431"/>
                  </a:lnTo>
                  <a:lnTo>
                    <a:pt x="3351180" y="6286"/>
                  </a:lnTo>
                  <a:lnTo>
                    <a:pt x="3320033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32203" y="1655064"/>
              <a:ext cx="3400425" cy="480059"/>
            </a:xfrm>
            <a:custGeom>
              <a:avLst/>
              <a:gdLst/>
              <a:ahLst/>
              <a:cxnLst/>
              <a:rect l="l" t="t" r="r" b="b"/>
              <a:pathLst>
                <a:path w="3400425" h="480060">
                  <a:moveTo>
                    <a:pt x="0" y="80010"/>
                  </a:moveTo>
                  <a:lnTo>
                    <a:pt x="6286" y="48863"/>
                  </a:lnTo>
                  <a:lnTo>
                    <a:pt x="23431" y="23431"/>
                  </a:lnTo>
                  <a:lnTo>
                    <a:pt x="48863" y="6286"/>
                  </a:lnTo>
                  <a:lnTo>
                    <a:pt x="80009" y="0"/>
                  </a:lnTo>
                  <a:lnTo>
                    <a:pt x="3320033" y="0"/>
                  </a:lnTo>
                  <a:lnTo>
                    <a:pt x="3351180" y="6286"/>
                  </a:lnTo>
                  <a:lnTo>
                    <a:pt x="3376612" y="23431"/>
                  </a:lnTo>
                  <a:lnTo>
                    <a:pt x="3393757" y="48863"/>
                  </a:lnTo>
                  <a:lnTo>
                    <a:pt x="3400044" y="80010"/>
                  </a:lnTo>
                  <a:lnTo>
                    <a:pt x="3400044" y="400050"/>
                  </a:lnTo>
                  <a:lnTo>
                    <a:pt x="3393757" y="431196"/>
                  </a:lnTo>
                  <a:lnTo>
                    <a:pt x="3376612" y="456628"/>
                  </a:lnTo>
                  <a:lnTo>
                    <a:pt x="3351180" y="473773"/>
                  </a:lnTo>
                  <a:lnTo>
                    <a:pt x="3320033" y="480060"/>
                  </a:lnTo>
                  <a:lnTo>
                    <a:pt x="80009" y="480060"/>
                  </a:lnTo>
                  <a:lnTo>
                    <a:pt x="48863" y="473773"/>
                  </a:lnTo>
                  <a:lnTo>
                    <a:pt x="23431" y="456628"/>
                  </a:lnTo>
                  <a:lnTo>
                    <a:pt x="6286" y="431196"/>
                  </a:lnTo>
                  <a:lnTo>
                    <a:pt x="0" y="400050"/>
                  </a:lnTo>
                  <a:lnTo>
                    <a:pt x="0" y="80010"/>
                  </a:lnTo>
                  <a:close/>
                </a:path>
              </a:pathLst>
            </a:custGeom>
            <a:ln w="6096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247645" y="1739646"/>
            <a:ext cx="21697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Available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on-demand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9441" y="1655826"/>
            <a:ext cx="617220" cy="480059"/>
          </a:xfrm>
          <a:custGeom>
            <a:avLst/>
            <a:gdLst/>
            <a:ahLst/>
            <a:cxnLst/>
            <a:rect l="l" t="t" r="r" b="b"/>
            <a:pathLst>
              <a:path w="617219" h="480060">
                <a:moveTo>
                  <a:pt x="0" y="80010"/>
                </a:moveTo>
                <a:lnTo>
                  <a:pt x="6288" y="48863"/>
                </a:lnTo>
                <a:lnTo>
                  <a:pt x="23436" y="23431"/>
                </a:lnTo>
                <a:lnTo>
                  <a:pt x="48868" y="6286"/>
                </a:lnTo>
                <a:lnTo>
                  <a:pt x="80010" y="0"/>
                </a:lnTo>
                <a:lnTo>
                  <a:pt x="537210" y="0"/>
                </a:lnTo>
                <a:lnTo>
                  <a:pt x="568356" y="6286"/>
                </a:lnTo>
                <a:lnTo>
                  <a:pt x="593788" y="23431"/>
                </a:lnTo>
                <a:lnTo>
                  <a:pt x="610933" y="48863"/>
                </a:lnTo>
                <a:lnTo>
                  <a:pt x="617220" y="80010"/>
                </a:lnTo>
                <a:lnTo>
                  <a:pt x="617220" y="400050"/>
                </a:lnTo>
                <a:lnTo>
                  <a:pt x="610933" y="431196"/>
                </a:lnTo>
                <a:lnTo>
                  <a:pt x="593788" y="456628"/>
                </a:lnTo>
                <a:lnTo>
                  <a:pt x="568356" y="473773"/>
                </a:lnTo>
                <a:lnTo>
                  <a:pt x="537210" y="480060"/>
                </a:lnTo>
                <a:lnTo>
                  <a:pt x="80010" y="480060"/>
                </a:lnTo>
                <a:lnTo>
                  <a:pt x="48868" y="473773"/>
                </a:lnTo>
                <a:lnTo>
                  <a:pt x="23436" y="456628"/>
                </a:lnTo>
                <a:lnTo>
                  <a:pt x="6288" y="431196"/>
                </a:lnTo>
                <a:lnTo>
                  <a:pt x="0" y="400050"/>
                </a:lnTo>
                <a:lnTo>
                  <a:pt x="0" y="80010"/>
                </a:lnTo>
                <a:close/>
              </a:path>
            </a:pathLst>
          </a:custGeom>
          <a:ln w="28955">
            <a:solidFill>
              <a:srgbClr val="EFAB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629155" y="2601467"/>
            <a:ext cx="3406140" cy="486409"/>
            <a:chOff x="1629155" y="2601467"/>
            <a:chExt cx="3406140" cy="486409"/>
          </a:xfrm>
        </p:grpSpPr>
        <p:sp>
          <p:nvSpPr>
            <p:cNvPr id="8" name="object 8"/>
            <p:cNvSpPr/>
            <p:nvPr/>
          </p:nvSpPr>
          <p:spPr>
            <a:xfrm>
              <a:off x="1632203" y="2604515"/>
              <a:ext cx="3400425" cy="480059"/>
            </a:xfrm>
            <a:custGeom>
              <a:avLst/>
              <a:gdLst/>
              <a:ahLst/>
              <a:cxnLst/>
              <a:rect l="l" t="t" r="r" b="b"/>
              <a:pathLst>
                <a:path w="3400425" h="480060">
                  <a:moveTo>
                    <a:pt x="3320033" y="0"/>
                  </a:moveTo>
                  <a:lnTo>
                    <a:pt x="80009" y="0"/>
                  </a:lnTo>
                  <a:lnTo>
                    <a:pt x="48863" y="6286"/>
                  </a:lnTo>
                  <a:lnTo>
                    <a:pt x="23431" y="23431"/>
                  </a:lnTo>
                  <a:lnTo>
                    <a:pt x="6286" y="48863"/>
                  </a:lnTo>
                  <a:lnTo>
                    <a:pt x="0" y="80010"/>
                  </a:lnTo>
                  <a:lnTo>
                    <a:pt x="0" y="400050"/>
                  </a:lnTo>
                  <a:lnTo>
                    <a:pt x="6286" y="431196"/>
                  </a:lnTo>
                  <a:lnTo>
                    <a:pt x="23431" y="456628"/>
                  </a:lnTo>
                  <a:lnTo>
                    <a:pt x="48863" y="473773"/>
                  </a:lnTo>
                  <a:lnTo>
                    <a:pt x="80009" y="480060"/>
                  </a:lnTo>
                  <a:lnTo>
                    <a:pt x="3320033" y="480060"/>
                  </a:lnTo>
                  <a:lnTo>
                    <a:pt x="3351180" y="473773"/>
                  </a:lnTo>
                  <a:lnTo>
                    <a:pt x="3376612" y="456628"/>
                  </a:lnTo>
                  <a:lnTo>
                    <a:pt x="3393757" y="431196"/>
                  </a:lnTo>
                  <a:lnTo>
                    <a:pt x="3400044" y="400050"/>
                  </a:lnTo>
                  <a:lnTo>
                    <a:pt x="3400044" y="80010"/>
                  </a:lnTo>
                  <a:lnTo>
                    <a:pt x="3393757" y="48863"/>
                  </a:lnTo>
                  <a:lnTo>
                    <a:pt x="3376612" y="23431"/>
                  </a:lnTo>
                  <a:lnTo>
                    <a:pt x="3351180" y="6286"/>
                  </a:lnTo>
                  <a:lnTo>
                    <a:pt x="3320033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32203" y="2604515"/>
              <a:ext cx="3400425" cy="480059"/>
            </a:xfrm>
            <a:custGeom>
              <a:avLst/>
              <a:gdLst/>
              <a:ahLst/>
              <a:cxnLst/>
              <a:rect l="l" t="t" r="r" b="b"/>
              <a:pathLst>
                <a:path w="3400425" h="480060">
                  <a:moveTo>
                    <a:pt x="0" y="80010"/>
                  </a:moveTo>
                  <a:lnTo>
                    <a:pt x="6286" y="48863"/>
                  </a:lnTo>
                  <a:lnTo>
                    <a:pt x="23431" y="23431"/>
                  </a:lnTo>
                  <a:lnTo>
                    <a:pt x="48863" y="6286"/>
                  </a:lnTo>
                  <a:lnTo>
                    <a:pt x="80009" y="0"/>
                  </a:lnTo>
                  <a:lnTo>
                    <a:pt x="3320033" y="0"/>
                  </a:lnTo>
                  <a:lnTo>
                    <a:pt x="3351180" y="6286"/>
                  </a:lnTo>
                  <a:lnTo>
                    <a:pt x="3376612" y="23431"/>
                  </a:lnTo>
                  <a:lnTo>
                    <a:pt x="3393757" y="48863"/>
                  </a:lnTo>
                  <a:lnTo>
                    <a:pt x="3400044" y="80010"/>
                  </a:lnTo>
                  <a:lnTo>
                    <a:pt x="3400044" y="400050"/>
                  </a:lnTo>
                  <a:lnTo>
                    <a:pt x="3393757" y="431196"/>
                  </a:lnTo>
                  <a:lnTo>
                    <a:pt x="3376612" y="456628"/>
                  </a:lnTo>
                  <a:lnTo>
                    <a:pt x="3351180" y="473773"/>
                  </a:lnTo>
                  <a:lnTo>
                    <a:pt x="3320033" y="480060"/>
                  </a:lnTo>
                  <a:lnTo>
                    <a:pt x="80009" y="480060"/>
                  </a:lnTo>
                  <a:lnTo>
                    <a:pt x="48863" y="473773"/>
                  </a:lnTo>
                  <a:lnTo>
                    <a:pt x="23431" y="456628"/>
                  </a:lnTo>
                  <a:lnTo>
                    <a:pt x="6286" y="431196"/>
                  </a:lnTo>
                  <a:lnTo>
                    <a:pt x="0" y="400050"/>
                  </a:lnTo>
                  <a:lnTo>
                    <a:pt x="0" y="80010"/>
                  </a:lnTo>
                  <a:close/>
                </a:path>
              </a:pathLst>
            </a:custGeom>
            <a:ln w="6096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770633" y="2706116"/>
            <a:ext cx="31210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No hardware or </a:t>
            </a:r>
            <a:r>
              <a:rPr dirty="0" sz="1600" spc="-10">
                <a:latin typeface="Arial"/>
                <a:cs typeface="Arial"/>
              </a:rPr>
              <a:t>OS </a:t>
            </a:r>
            <a:r>
              <a:rPr dirty="0" sz="1600" spc="-5">
                <a:latin typeface="Arial"/>
                <a:cs typeface="Arial"/>
              </a:rPr>
              <a:t>to </a:t>
            </a:r>
            <a:r>
              <a:rPr dirty="0" sz="1600" spc="-10">
                <a:latin typeface="Arial"/>
                <a:cs typeface="Arial"/>
              </a:rPr>
              <a:t>worry</a:t>
            </a:r>
            <a:r>
              <a:rPr dirty="0" sz="1600" spc="7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about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69441" y="2605277"/>
            <a:ext cx="617220" cy="480059"/>
          </a:xfrm>
          <a:custGeom>
            <a:avLst/>
            <a:gdLst/>
            <a:ahLst/>
            <a:cxnLst/>
            <a:rect l="l" t="t" r="r" b="b"/>
            <a:pathLst>
              <a:path w="617219" h="480060">
                <a:moveTo>
                  <a:pt x="0" y="80010"/>
                </a:moveTo>
                <a:lnTo>
                  <a:pt x="6288" y="48863"/>
                </a:lnTo>
                <a:lnTo>
                  <a:pt x="23436" y="23431"/>
                </a:lnTo>
                <a:lnTo>
                  <a:pt x="48868" y="6286"/>
                </a:lnTo>
                <a:lnTo>
                  <a:pt x="80010" y="0"/>
                </a:lnTo>
                <a:lnTo>
                  <a:pt x="537210" y="0"/>
                </a:lnTo>
                <a:lnTo>
                  <a:pt x="568356" y="6286"/>
                </a:lnTo>
                <a:lnTo>
                  <a:pt x="593788" y="23431"/>
                </a:lnTo>
                <a:lnTo>
                  <a:pt x="610933" y="48863"/>
                </a:lnTo>
                <a:lnTo>
                  <a:pt x="617220" y="80010"/>
                </a:lnTo>
                <a:lnTo>
                  <a:pt x="617220" y="400050"/>
                </a:lnTo>
                <a:lnTo>
                  <a:pt x="610933" y="431196"/>
                </a:lnTo>
                <a:lnTo>
                  <a:pt x="593788" y="456628"/>
                </a:lnTo>
                <a:lnTo>
                  <a:pt x="568356" y="473773"/>
                </a:lnTo>
                <a:lnTo>
                  <a:pt x="537210" y="480060"/>
                </a:lnTo>
                <a:lnTo>
                  <a:pt x="80010" y="480060"/>
                </a:lnTo>
                <a:lnTo>
                  <a:pt x="48868" y="473773"/>
                </a:lnTo>
                <a:lnTo>
                  <a:pt x="23436" y="456628"/>
                </a:lnTo>
                <a:lnTo>
                  <a:pt x="6288" y="431196"/>
                </a:lnTo>
                <a:lnTo>
                  <a:pt x="0" y="400050"/>
                </a:lnTo>
                <a:lnTo>
                  <a:pt x="0" y="80010"/>
                </a:lnTo>
                <a:close/>
              </a:path>
            </a:pathLst>
          </a:custGeom>
          <a:ln w="28955">
            <a:solidFill>
              <a:srgbClr val="EFAB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1629155" y="3550920"/>
            <a:ext cx="3406140" cy="486409"/>
            <a:chOff x="1629155" y="3550920"/>
            <a:chExt cx="3406140" cy="486409"/>
          </a:xfrm>
        </p:grpSpPr>
        <p:sp>
          <p:nvSpPr>
            <p:cNvPr id="13" name="object 13"/>
            <p:cNvSpPr/>
            <p:nvPr/>
          </p:nvSpPr>
          <p:spPr>
            <a:xfrm>
              <a:off x="1632203" y="3553968"/>
              <a:ext cx="3400425" cy="480059"/>
            </a:xfrm>
            <a:custGeom>
              <a:avLst/>
              <a:gdLst/>
              <a:ahLst/>
              <a:cxnLst/>
              <a:rect l="l" t="t" r="r" b="b"/>
              <a:pathLst>
                <a:path w="3400425" h="480060">
                  <a:moveTo>
                    <a:pt x="3320033" y="0"/>
                  </a:moveTo>
                  <a:lnTo>
                    <a:pt x="80009" y="0"/>
                  </a:lnTo>
                  <a:lnTo>
                    <a:pt x="48863" y="6286"/>
                  </a:lnTo>
                  <a:lnTo>
                    <a:pt x="23431" y="23431"/>
                  </a:lnTo>
                  <a:lnTo>
                    <a:pt x="6286" y="48863"/>
                  </a:lnTo>
                  <a:lnTo>
                    <a:pt x="0" y="80010"/>
                  </a:lnTo>
                  <a:lnTo>
                    <a:pt x="0" y="400050"/>
                  </a:lnTo>
                  <a:lnTo>
                    <a:pt x="6286" y="431196"/>
                  </a:lnTo>
                  <a:lnTo>
                    <a:pt x="23431" y="456628"/>
                  </a:lnTo>
                  <a:lnTo>
                    <a:pt x="48863" y="473773"/>
                  </a:lnTo>
                  <a:lnTo>
                    <a:pt x="80009" y="480060"/>
                  </a:lnTo>
                  <a:lnTo>
                    <a:pt x="3320033" y="480060"/>
                  </a:lnTo>
                  <a:lnTo>
                    <a:pt x="3351180" y="473773"/>
                  </a:lnTo>
                  <a:lnTo>
                    <a:pt x="3376612" y="456628"/>
                  </a:lnTo>
                  <a:lnTo>
                    <a:pt x="3393757" y="431196"/>
                  </a:lnTo>
                  <a:lnTo>
                    <a:pt x="3400044" y="400050"/>
                  </a:lnTo>
                  <a:lnTo>
                    <a:pt x="3400044" y="80010"/>
                  </a:lnTo>
                  <a:lnTo>
                    <a:pt x="3393757" y="48863"/>
                  </a:lnTo>
                  <a:lnTo>
                    <a:pt x="3376612" y="23431"/>
                  </a:lnTo>
                  <a:lnTo>
                    <a:pt x="3351180" y="6286"/>
                  </a:lnTo>
                  <a:lnTo>
                    <a:pt x="3320033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32203" y="3553968"/>
              <a:ext cx="3400425" cy="480059"/>
            </a:xfrm>
            <a:custGeom>
              <a:avLst/>
              <a:gdLst/>
              <a:ahLst/>
              <a:cxnLst/>
              <a:rect l="l" t="t" r="r" b="b"/>
              <a:pathLst>
                <a:path w="3400425" h="480060">
                  <a:moveTo>
                    <a:pt x="0" y="80010"/>
                  </a:moveTo>
                  <a:lnTo>
                    <a:pt x="6286" y="48863"/>
                  </a:lnTo>
                  <a:lnTo>
                    <a:pt x="23431" y="23431"/>
                  </a:lnTo>
                  <a:lnTo>
                    <a:pt x="48863" y="6286"/>
                  </a:lnTo>
                  <a:lnTo>
                    <a:pt x="80009" y="0"/>
                  </a:lnTo>
                  <a:lnTo>
                    <a:pt x="3320033" y="0"/>
                  </a:lnTo>
                  <a:lnTo>
                    <a:pt x="3351180" y="6286"/>
                  </a:lnTo>
                  <a:lnTo>
                    <a:pt x="3376612" y="23431"/>
                  </a:lnTo>
                  <a:lnTo>
                    <a:pt x="3393757" y="48863"/>
                  </a:lnTo>
                  <a:lnTo>
                    <a:pt x="3400044" y="80010"/>
                  </a:lnTo>
                  <a:lnTo>
                    <a:pt x="3400044" y="400050"/>
                  </a:lnTo>
                  <a:lnTo>
                    <a:pt x="3393757" y="431196"/>
                  </a:lnTo>
                  <a:lnTo>
                    <a:pt x="3376612" y="456628"/>
                  </a:lnTo>
                  <a:lnTo>
                    <a:pt x="3351180" y="473773"/>
                  </a:lnTo>
                  <a:lnTo>
                    <a:pt x="3320033" y="480060"/>
                  </a:lnTo>
                  <a:lnTo>
                    <a:pt x="80009" y="480060"/>
                  </a:lnTo>
                  <a:lnTo>
                    <a:pt x="48863" y="473773"/>
                  </a:lnTo>
                  <a:lnTo>
                    <a:pt x="23431" y="456628"/>
                  </a:lnTo>
                  <a:lnTo>
                    <a:pt x="6286" y="431196"/>
                  </a:lnTo>
                  <a:lnTo>
                    <a:pt x="0" y="400050"/>
                  </a:lnTo>
                  <a:lnTo>
                    <a:pt x="0" y="80010"/>
                  </a:lnTo>
                  <a:close/>
                </a:path>
              </a:pathLst>
            </a:custGeom>
            <a:ln w="6096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118105" y="3655567"/>
            <a:ext cx="24257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Change </a:t>
            </a:r>
            <a:r>
              <a:rPr dirty="0" sz="1600" spc="-5">
                <a:latin typeface="Arial"/>
                <a:cs typeface="Arial"/>
              </a:rPr>
              <a:t>size </a:t>
            </a:r>
            <a:r>
              <a:rPr dirty="0" sz="1600" spc="-10">
                <a:latin typeface="Arial"/>
                <a:cs typeface="Arial"/>
              </a:rPr>
              <a:t>when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needed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69441" y="3554729"/>
            <a:ext cx="617220" cy="480059"/>
          </a:xfrm>
          <a:custGeom>
            <a:avLst/>
            <a:gdLst/>
            <a:ahLst/>
            <a:cxnLst/>
            <a:rect l="l" t="t" r="r" b="b"/>
            <a:pathLst>
              <a:path w="617219" h="480060">
                <a:moveTo>
                  <a:pt x="0" y="80010"/>
                </a:moveTo>
                <a:lnTo>
                  <a:pt x="6288" y="48863"/>
                </a:lnTo>
                <a:lnTo>
                  <a:pt x="23436" y="23431"/>
                </a:lnTo>
                <a:lnTo>
                  <a:pt x="48868" y="6286"/>
                </a:lnTo>
                <a:lnTo>
                  <a:pt x="80010" y="0"/>
                </a:lnTo>
                <a:lnTo>
                  <a:pt x="537210" y="0"/>
                </a:lnTo>
                <a:lnTo>
                  <a:pt x="568356" y="6286"/>
                </a:lnTo>
                <a:lnTo>
                  <a:pt x="593788" y="23431"/>
                </a:lnTo>
                <a:lnTo>
                  <a:pt x="610933" y="48863"/>
                </a:lnTo>
                <a:lnTo>
                  <a:pt x="617220" y="80010"/>
                </a:lnTo>
                <a:lnTo>
                  <a:pt x="617220" y="400050"/>
                </a:lnTo>
                <a:lnTo>
                  <a:pt x="610933" y="431196"/>
                </a:lnTo>
                <a:lnTo>
                  <a:pt x="593788" y="456628"/>
                </a:lnTo>
                <a:lnTo>
                  <a:pt x="568356" y="473773"/>
                </a:lnTo>
                <a:lnTo>
                  <a:pt x="537210" y="480060"/>
                </a:lnTo>
                <a:lnTo>
                  <a:pt x="80010" y="480060"/>
                </a:lnTo>
                <a:lnTo>
                  <a:pt x="48868" y="473773"/>
                </a:lnTo>
                <a:lnTo>
                  <a:pt x="23436" y="456628"/>
                </a:lnTo>
                <a:lnTo>
                  <a:pt x="6288" y="431196"/>
                </a:lnTo>
                <a:lnTo>
                  <a:pt x="0" y="400050"/>
                </a:lnTo>
                <a:lnTo>
                  <a:pt x="0" y="80010"/>
                </a:lnTo>
                <a:close/>
              </a:path>
            </a:pathLst>
          </a:custGeom>
          <a:ln w="28955">
            <a:solidFill>
              <a:srgbClr val="EFAB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1629155" y="4500371"/>
            <a:ext cx="3406140" cy="486409"/>
            <a:chOff x="1629155" y="4500371"/>
            <a:chExt cx="3406140" cy="486409"/>
          </a:xfrm>
        </p:grpSpPr>
        <p:sp>
          <p:nvSpPr>
            <p:cNvPr id="18" name="object 18"/>
            <p:cNvSpPr/>
            <p:nvPr/>
          </p:nvSpPr>
          <p:spPr>
            <a:xfrm>
              <a:off x="1632203" y="4503419"/>
              <a:ext cx="3400425" cy="480059"/>
            </a:xfrm>
            <a:custGeom>
              <a:avLst/>
              <a:gdLst/>
              <a:ahLst/>
              <a:cxnLst/>
              <a:rect l="l" t="t" r="r" b="b"/>
              <a:pathLst>
                <a:path w="3400425" h="480060">
                  <a:moveTo>
                    <a:pt x="3320033" y="0"/>
                  </a:moveTo>
                  <a:lnTo>
                    <a:pt x="80009" y="0"/>
                  </a:lnTo>
                  <a:lnTo>
                    <a:pt x="48863" y="6286"/>
                  </a:lnTo>
                  <a:lnTo>
                    <a:pt x="23431" y="23431"/>
                  </a:lnTo>
                  <a:lnTo>
                    <a:pt x="6286" y="48863"/>
                  </a:lnTo>
                  <a:lnTo>
                    <a:pt x="0" y="80009"/>
                  </a:lnTo>
                  <a:lnTo>
                    <a:pt x="0" y="400049"/>
                  </a:lnTo>
                  <a:lnTo>
                    <a:pt x="6286" y="431196"/>
                  </a:lnTo>
                  <a:lnTo>
                    <a:pt x="23431" y="456628"/>
                  </a:lnTo>
                  <a:lnTo>
                    <a:pt x="48863" y="473773"/>
                  </a:lnTo>
                  <a:lnTo>
                    <a:pt x="80009" y="480059"/>
                  </a:lnTo>
                  <a:lnTo>
                    <a:pt x="3320033" y="480059"/>
                  </a:lnTo>
                  <a:lnTo>
                    <a:pt x="3351180" y="473773"/>
                  </a:lnTo>
                  <a:lnTo>
                    <a:pt x="3376612" y="456628"/>
                  </a:lnTo>
                  <a:lnTo>
                    <a:pt x="3393757" y="431196"/>
                  </a:lnTo>
                  <a:lnTo>
                    <a:pt x="3400044" y="400049"/>
                  </a:lnTo>
                  <a:lnTo>
                    <a:pt x="3400044" y="80009"/>
                  </a:lnTo>
                  <a:lnTo>
                    <a:pt x="3393757" y="48863"/>
                  </a:lnTo>
                  <a:lnTo>
                    <a:pt x="3376612" y="23431"/>
                  </a:lnTo>
                  <a:lnTo>
                    <a:pt x="3351180" y="6286"/>
                  </a:lnTo>
                  <a:lnTo>
                    <a:pt x="3320033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32203" y="4503419"/>
              <a:ext cx="3400425" cy="480059"/>
            </a:xfrm>
            <a:custGeom>
              <a:avLst/>
              <a:gdLst/>
              <a:ahLst/>
              <a:cxnLst/>
              <a:rect l="l" t="t" r="r" b="b"/>
              <a:pathLst>
                <a:path w="3400425" h="480060">
                  <a:moveTo>
                    <a:pt x="0" y="80009"/>
                  </a:moveTo>
                  <a:lnTo>
                    <a:pt x="6286" y="48863"/>
                  </a:lnTo>
                  <a:lnTo>
                    <a:pt x="23431" y="23431"/>
                  </a:lnTo>
                  <a:lnTo>
                    <a:pt x="48863" y="6286"/>
                  </a:lnTo>
                  <a:lnTo>
                    <a:pt x="80009" y="0"/>
                  </a:lnTo>
                  <a:lnTo>
                    <a:pt x="3320033" y="0"/>
                  </a:lnTo>
                  <a:lnTo>
                    <a:pt x="3351180" y="6286"/>
                  </a:lnTo>
                  <a:lnTo>
                    <a:pt x="3376612" y="23431"/>
                  </a:lnTo>
                  <a:lnTo>
                    <a:pt x="3393757" y="48863"/>
                  </a:lnTo>
                  <a:lnTo>
                    <a:pt x="3400044" y="80009"/>
                  </a:lnTo>
                  <a:lnTo>
                    <a:pt x="3400044" y="400049"/>
                  </a:lnTo>
                  <a:lnTo>
                    <a:pt x="3393757" y="431196"/>
                  </a:lnTo>
                  <a:lnTo>
                    <a:pt x="3376612" y="456628"/>
                  </a:lnTo>
                  <a:lnTo>
                    <a:pt x="3351180" y="473773"/>
                  </a:lnTo>
                  <a:lnTo>
                    <a:pt x="3320033" y="480059"/>
                  </a:lnTo>
                  <a:lnTo>
                    <a:pt x="80009" y="480059"/>
                  </a:lnTo>
                  <a:lnTo>
                    <a:pt x="48863" y="473773"/>
                  </a:lnTo>
                  <a:lnTo>
                    <a:pt x="23431" y="456628"/>
                  </a:lnTo>
                  <a:lnTo>
                    <a:pt x="6286" y="431196"/>
                  </a:lnTo>
                  <a:lnTo>
                    <a:pt x="0" y="400049"/>
                  </a:lnTo>
                  <a:lnTo>
                    <a:pt x="0" y="80009"/>
                  </a:lnTo>
                  <a:close/>
                </a:path>
              </a:pathLst>
            </a:custGeom>
            <a:ln w="6096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625598" y="4605273"/>
            <a:ext cx="14135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Zero/low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admin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69441" y="4504182"/>
            <a:ext cx="617220" cy="480059"/>
          </a:xfrm>
          <a:custGeom>
            <a:avLst/>
            <a:gdLst/>
            <a:ahLst/>
            <a:cxnLst/>
            <a:rect l="l" t="t" r="r" b="b"/>
            <a:pathLst>
              <a:path w="617219" h="480060">
                <a:moveTo>
                  <a:pt x="0" y="80010"/>
                </a:moveTo>
                <a:lnTo>
                  <a:pt x="6288" y="48863"/>
                </a:lnTo>
                <a:lnTo>
                  <a:pt x="23436" y="23431"/>
                </a:lnTo>
                <a:lnTo>
                  <a:pt x="48868" y="6286"/>
                </a:lnTo>
                <a:lnTo>
                  <a:pt x="80010" y="0"/>
                </a:lnTo>
                <a:lnTo>
                  <a:pt x="537210" y="0"/>
                </a:lnTo>
                <a:lnTo>
                  <a:pt x="568356" y="6286"/>
                </a:lnTo>
                <a:lnTo>
                  <a:pt x="593788" y="23431"/>
                </a:lnTo>
                <a:lnTo>
                  <a:pt x="610933" y="48863"/>
                </a:lnTo>
                <a:lnTo>
                  <a:pt x="617220" y="80010"/>
                </a:lnTo>
                <a:lnTo>
                  <a:pt x="617220" y="400050"/>
                </a:lnTo>
                <a:lnTo>
                  <a:pt x="610933" y="431196"/>
                </a:lnTo>
                <a:lnTo>
                  <a:pt x="593788" y="456628"/>
                </a:lnTo>
                <a:lnTo>
                  <a:pt x="568356" y="473773"/>
                </a:lnTo>
                <a:lnTo>
                  <a:pt x="537210" y="480060"/>
                </a:lnTo>
                <a:lnTo>
                  <a:pt x="80010" y="480060"/>
                </a:lnTo>
                <a:lnTo>
                  <a:pt x="48868" y="473773"/>
                </a:lnTo>
                <a:lnTo>
                  <a:pt x="23436" y="456628"/>
                </a:lnTo>
                <a:lnTo>
                  <a:pt x="6288" y="431196"/>
                </a:lnTo>
                <a:lnTo>
                  <a:pt x="0" y="400050"/>
                </a:lnTo>
                <a:lnTo>
                  <a:pt x="0" y="80010"/>
                </a:lnTo>
                <a:close/>
              </a:path>
            </a:pathLst>
          </a:custGeom>
          <a:ln w="28955">
            <a:solidFill>
              <a:srgbClr val="EFA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32204" y="5452871"/>
            <a:ext cx="3400425" cy="480059"/>
          </a:xfrm>
          <a:custGeom>
            <a:avLst/>
            <a:gdLst/>
            <a:ahLst/>
            <a:cxnLst/>
            <a:rect l="l" t="t" r="r" b="b"/>
            <a:pathLst>
              <a:path w="3400425" h="480060">
                <a:moveTo>
                  <a:pt x="3320033" y="0"/>
                </a:moveTo>
                <a:lnTo>
                  <a:pt x="80009" y="0"/>
                </a:lnTo>
                <a:lnTo>
                  <a:pt x="48863" y="6286"/>
                </a:lnTo>
                <a:lnTo>
                  <a:pt x="23431" y="23431"/>
                </a:lnTo>
                <a:lnTo>
                  <a:pt x="6286" y="48863"/>
                </a:lnTo>
                <a:lnTo>
                  <a:pt x="0" y="80009"/>
                </a:lnTo>
                <a:lnTo>
                  <a:pt x="0" y="400049"/>
                </a:lnTo>
                <a:lnTo>
                  <a:pt x="6286" y="431191"/>
                </a:lnTo>
                <a:lnTo>
                  <a:pt x="23431" y="456623"/>
                </a:lnTo>
                <a:lnTo>
                  <a:pt x="48863" y="473771"/>
                </a:lnTo>
                <a:lnTo>
                  <a:pt x="80009" y="480059"/>
                </a:lnTo>
                <a:lnTo>
                  <a:pt x="3320033" y="480059"/>
                </a:lnTo>
                <a:lnTo>
                  <a:pt x="3351180" y="473771"/>
                </a:lnTo>
                <a:lnTo>
                  <a:pt x="3376612" y="456623"/>
                </a:lnTo>
                <a:lnTo>
                  <a:pt x="3393757" y="431191"/>
                </a:lnTo>
                <a:lnTo>
                  <a:pt x="3400044" y="400049"/>
                </a:lnTo>
                <a:lnTo>
                  <a:pt x="3400044" y="80009"/>
                </a:lnTo>
                <a:lnTo>
                  <a:pt x="3393757" y="48863"/>
                </a:lnTo>
                <a:lnTo>
                  <a:pt x="3376612" y="23431"/>
                </a:lnTo>
                <a:lnTo>
                  <a:pt x="3351180" y="6286"/>
                </a:lnTo>
                <a:lnTo>
                  <a:pt x="3320033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668367" y="5432856"/>
            <a:ext cx="332803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Subscription and/or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pay-per-use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tabLst>
                <a:tab pos="1351915" algn="l"/>
                <a:tab pos="3302000" algn="l"/>
              </a:tabLst>
            </a:pPr>
            <a:r>
              <a:rPr dirty="0" u="sng" sz="1600" spc="-5">
                <a:uFill>
                  <a:solidFill>
                    <a:srgbClr val="EFAB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spc="-5">
                <a:uFill>
                  <a:solidFill>
                    <a:srgbClr val="EFAB00"/>
                  </a:solidFill>
                </a:uFill>
                <a:latin typeface="Arial"/>
                <a:cs typeface="Arial"/>
              </a:rPr>
              <a:t>	</a:t>
            </a:r>
            <a:r>
              <a:rPr dirty="0" u="sng" sz="1600" spc="-5">
                <a:uFill>
                  <a:solidFill>
                    <a:srgbClr val="EFAB00"/>
                  </a:solidFill>
                </a:uFill>
                <a:latin typeface="Arial"/>
                <a:cs typeface="Arial"/>
              </a:rPr>
              <a:t>pricing	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69441" y="5453634"/>
            <a:ext cx="617220" cy="480059"/>
          </a:xfrm>
          <a:custGeom>
            <a:avLst/>
            <a:gdLst/>
            <a:ahLst/>
            <a:cxnLst/>
            <a:rect l="l" t="t" r="r" b="b"/>
            <a:pathLst>
              <a:path w="617219" h="480060">
                <a:moveTo>
                  <a:pt x="0" y="80009"/>
                </a:moveTo>
                <a:lnTo>
                  <a:pt x="6288" y="48863"/>
                </a:lnTo>
                <a:lnTo>
                  <a:pt x="23436" y="23431"/>
                </a:lnTo>
                <a:lnTo>
                  <a:pt x="48868" y="6286"/>
                </a:lnTo>
                <a:lnTo>
                  <a:pt x="80010" y="0"/>
                </a:lnTo>
                <a:lnTo>
                  <a:pt x="537210" y="0"/>
                </a:lnTo>
                <a:lnTo>
                  <a:pt x="568356" y="6286"/>
                </a:lnTo>
                <a:lnTo>
                  <a:pt x="593788" y="23431"/>
                </a:lnTo>
                <a:lnTo>
                  <a:pt x="610933" y="48863"/>
                </a:lnTo>
                <a:lnTo>
                  <a:pt x="617220" y="80009"/>
                </a:lnTo>
                <a:lnTo>
                  <a:pt x="617220" y="400049"/>
                </a:lnTo>
                <a:lnTo>
                  <a:pt x="610933" y="431191"/>
                </a:lnTo>
                <a:lnTo>
                  <a:pt x="593788" y="456623"/>
                </a:lnTo>
                <a:lnTo>
                  <a:pt x="568356" y="473771"/>
                </a:lnTo>
                <a:lnTo>
                  <a:pt x="537210" y="480059"/>
                </a:lnTo>
                <a:lnTo>
                  <a:pt x="80010" y="480059"/>
                </a:lnTo>
                <a:lnTo>
                  <a:pt x="48868" y="473771"/>
                </a:lnTo>
                <a:lnTo>
                  <a:pt x="23436" y="456623"/>
                </a:lnTo>
                <a:lnTo>
                  <a:pt x="6288" y="431191"/>
                </a:lnTo>
                <a:lnTo>
                  <a:pt x="0" y="400049"/>
                </a:lnTo>
                <a:lnTo>
                  <a:pt x="0" y="80009"/>
                </a:lnTo>
                <a:close/>
              </a:path>
            </a:pathLst>
          </a:custGeom>
          <a:ln w="28956">
            <a:solidFill>
              <a:srgbClr val="EFA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968451" y="1349087"/>
            <a:ext cx="564515" cy="475043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5400">
                <a:solidFill>
                  <a:srgbClr val="00AF50"/>
                </a:solidFill>
                <a:latin typeface="Wingdings"/>
                <a:cs typeface="Wingdings"/>
              </a:rPr>
              <a:t></a:t>
            </a:r>
            <a:endParaRPr sz="54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5400">
                <a:solidFill>
                  <a:srgbClr val="00AF50"/>
                </a:solidFill>
                <a:latin typeface="Wingdings"/>
                <a:cs typeface="Wingdings"/>
              </a:rPr>
              <a:t></a:t>
            </a:r>
            <a:endParaRPr sz="54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dirty="0" sz="5400">
                <a:solidFill>
                  <a:srgbClr val="00AF50"/>
                </a:solidFill>
                <a:latin typeface="Wingdings"/>
                <a:cs typeface="Wingdings"/>
              </a:rPr>
              <a:t></a:t>
            </a:r>
            <a:endParaRPr sz="54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5400">
                <a:solidFill>
                  <a:srgbClr val="00AF50"/>
                </a:solidFill>
                <a:latin typeface="Wingdings"/>
                <a:cs typeface="Wingdings"/>
              </a:rPr>
              <a:t></a:t>
            </a:r>
            <a:endParaRPr sz="54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5400">
                <a:solidFill>
                  <a:srgbClr val="00AF50"/>
                </a:solidFill>
                <a:latin typeface="Wingdings"/>
                <a:cs typeface="Wingdings"/>
              </a:rPr>
              <a:t></a:t>
            </a:r>
            <a:endParaRPr sz="5400">
              <a:latin typeface="Wingdings"/>
              <a:cs typeface="Wingding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218176" y="1484375"/>
            <a:ext cx="6152515" cy="821690"/>
          </a:xfrm>
          <a:custGeom>
            <a:avLst/>
            <a:gdLst/>
            <a:ahLst/>
            <a:cxnLst/>
            <a:rect l="l" t="t" r="r" b="b"/>
            <a:pathLst>
              <a:path w="6152515" h="821689">
                <a:moveTo>
                  <a:pt x="0" y="410718"/>
                </a:moveTo>
                <a:lnTo>
                  <a:pt x="410718" y="0"/>
                </a:lnTo>
                <a:lnTo>
                  <a:pt x="410718" y="145541"/>
                </a:lnTo>
                <a:lnTo>
                  <a:pt x="6152388" y="145541"/>
                </a:lnTo>
                <a:lnTo>
                  <a:pt x="6152388" y="675894"/>
                </a:lnTo>
                <a:lnTo>
                  <a:pt x="410718" y="675894"/>
                </a:lnTo>
                <a:lnTo>
                  <a:pt x="410718" y="821436"/>
                </a:lnTo>
                <a:lnTo>
                  <a:pt x="0" y="410718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579109" y="1663445"/>
            <a:ext cx="569658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7535" marR="5080" indent="-185547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"/>
                <a:cs typeface="Arial"/>
              </a:rPr>
              <a:t>Create new SAP </a:t>
            </a:r>
            <a:r>
              <a:rPr dirty="0" sz="1400" spc="-5">
                <a:latin typeface="Arial"/>
                <a:cs typeface="Arial"/>
              </a:rPr>
              <a:t>HANA </a:t>
            </a:r>
            <a:r>
              <a:rPr dirty="0" sz="1400">
                <a:latin typeface="Arial"/>
                <a:cs typeface="Arial"/>
              </a:rPr>
              <a:t>database instances as needed, in minutes,</a:t>
            </a:r>
            <a:r>
              <a:rPr dirty="0" sz="1400" spc="-2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from  cockpit or </a:t>
            </a:r>
            <a:r>
              <a:rPr dirty="0" sz="1400" spc="-5">
                <a:latin typeface="Arial"/>
                <a:cs typeface="Arial"/>
              </a:rPr>
              <a:t>command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line.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218176" y="2433827"/>
            <a:ext cx="6152515" cy="821690"/>
          </a:xfrm>
          <a:custGeom>
            <a:avLst/>
            <a:gdLst/>
            <a:ahLst/>
            <a:cxnLst/>
            <a:rect l="l" t="t" r="r" b="b"/>
            <a:pathLst>
              <a:path w="6152515" h="821689">
                <a:moveTo>
                  <a:pt x="0" y="410718"/>
                </a:moveTo>
                <a:lnTo>
                  <a:pt x="410718" y="0"/>
                </a:lnTo>
                <a:lnTo>
                  <a:pt x="410718" y="145542"/>
                </a:lnTo>
                <a:lnTo>
                  <a:pt x="6152388" y="145542"/>
                </a:lnTo>
                <a:lnTo>
                  <a:pt x="6152388" y="675894"/>
                </a:lnTo>
                <a:lnTo>
                  <a:pt x="410718" y="675894"/>
                </a:lnTo>
                <a:lnTo>
                  <a:pt x="410718" y="821436"/>
                </a:lnTo>
                <a:lnTo>
                  <a:pt x="0" y="410718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5690361" y="2613151"/>
            <a:ext cx="547243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81355" marR="5080" indent="-66929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Concepts </a:t>
            </a:r>
            <a:r>
              <a:rPr dirty="0" sz="1400">
                <a:latin typeface="Arial"/>
                <a:cs typeface="Arial"/>
              </a:rPr>
              <a:t>such </a:t>
            </a:r>
            <a:r>
              <a:rPr dirty="0" sz="1400" spc="-5">
                <a:latin typeface="Arial"/>
                <a:cs typeface="Arial"/>
              </a:rPr>
              <a:t>as servers, nodes, and </a:t>
            </a:r>
            <a:r>
              <a:rPr dirty="0" sz="1400">
                <a:latin typeface="Arial"/>
                <a:cs typeface="Arial"/>
              </a:rPr>
              <a:t>“scale </a:t>
            </a:r>
            <a:r>
              <a:rPr dirty="0" sz="1400" spc="-5">
                <a:latin typeface="Arial"/>
                <a:cs typeface="Arial"/>
              </a:rPr>
              <a:t>out” disappear. No </a:t>
            </a:r>
            <a:r>
              <a:rPr dirty="0" sz="1400">
                <a:latin typeface="Arial"/>
                <a:cs typeface="Arial"/>
              </a:rPr>
              <a:t>SAP  </a:t>
            </a:r>
            <a:r>
              <a:rPr dirty="0" sz="1400" spc="-5">
                <a:latin typeface="Arial"/>
                <a:cs typeface="Arial"/>
              </a:rPr>
              <a:t>HANA “system” or MDC. </a:t>
            </a:r>
            <a:r>
              <a:rPr dirty="0" sz="1400">
                <a:latin typeface="Arial"/>
                <a:cs typeface="Arial"/>
              </a:rPr>
              <a:t>Just SAP </a:t>
            </a:r>
            <a:r>
              <a:rPr dirty="0" sz="1400" spc="-5">
                <a:latin typeface="Arial"/>
                <a:cs typeface="Arial"/>
              </a:rPr>
              <a:t>HANA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instances.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218176" y="3383279"/>
            <a:ext cx="6152515" cy="821690"/>
          </a:xfrm>
          <a:custGeom>
            <a:avLst/>
            <a:gdLst/>
            <a:ahLst/>
            <a:cxnLst/>
            <a:rect l="l" t="t" r="r" b="b"/>
            <a:pathLst>
              <a:path w="6152515" h="821689">
                <a:moveTo>
                  <a:pt x="0" y="410718"/>
                </a:moveTo>
                <a:lnTo>
                  <a:pt x="410718" y="0"/>
                </a:lnTo>
                <a:lnTo>
                  <a:pt x="410718" y="145542"/>
                </a:lnTo>
                <a:lnTo>
                  <a:pt x="6152388" y="145542"/>
                </a:lnTo>
                <a:lnTo>
                  <a:pt x="6152388" y="675894"/>
                </a:lnTo>
                <a:lnTo>
                  <a:pt x="410718" y="675894"/>
                </a:lnTo>
                <a:lnTo>
                  <a:pt x="410718" y="821436"/>
                </a:lnTo>
                <a:lnTo>
                  <a:pt x="0" y="410718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612638" y="3669284"/>
            <a:ext cx="56261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Choose the size of </a:t>
            </a:r>
            <a:r>
              <a:rPr dirty="0" sz="1400" spc="-5">
                <a:latin typeface="Arial"/>
                <a:cs typeface="Arial"/>
              </a:rPr>
              <a:t>your </a:t>
            </a:r>
            <a:r>
              <a:rPr dirty="0" sz="1400">
                <a:latin typeface="Arial"/>
                <a:cs typeface="Arial"/>
              </a:rPr>
              <a:t>SAP </a:t>
            </a:r>
            <a:r>
              <a:rPr dirty="0" sz="1400" spc="-5">
                <a:latin typeface="Arial"/>
                <a:cs typeface="Arial"/>
              </a:rPr>
              <a:t>HANA </a:t>
            </a:r>
            <a:r>
              <a:rPr dirty="0" sz="1400">
                <a:latin typeface="Arial"/>
                <a:cs typeface="Arial"/>
              </a:rPr>
              <a:t>instance and change it at any</a:t>
            </a:r>
            <a:r>
              <a:rPr dirty="0" sz="1400" spc="-21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time.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18176" y="4332732"/>
            <a:ext cx="6152515" cy="821690"/>
          </a:xfrm>
          <a:custGeom>
            <a:avLst/>
            <a:gdLst/>
            <a:ahLst/>
            <a:cxnLst/>
            <a:rect l="l" t="t" r="r" b="b"/>
            <a:pathLst>
              <a:path w="6152515" h="821689">
                <a:moveTo>
                  <a:pt x="0" y="410718"/>
                </a:moveTo>
                <a:lnTo>
                  <a:pt x="410718" y="0"/>
                </a:lnTo>
                <a:lnTo>
                  <a:pt x="410718" y="145542"/>
                </a:lnTo>
                <a:lnTo>
                  <a:pt x="6152388" y="145542"/>
                </a:lnTo>
                <a:lnTo>
                  <a:pt x="6152388" y="675894"/>
                </a:lnTo>
                <a:lnTo>
                  <a:pt x="410718" y="675894"/>
                </a:lnTo>
                <a:lnTo>
                  <a:pt x="410718" y="821436"/>
                </a:lnTo>
                <a:lnTo>
                  <a:pt x="0" y="410718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813550" y="4618990"/>
            <a:ext cx="32251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Forget about backups, </a:t>
            </a:r>
            <a:r>
              <a:rPr dirty="0" sz="1400" spc="-10">
                <a:latin typeface="Arial"/>
                <a:cs typeface="Arial"/>
              </a:rPr>
              <a:t>we </a:t>
            </a:r>
            <a:r>
              <a:rPr dirty="0" sz="1400">
                <a:latin typeface="Arial"/>
                <a:cs typeface="Arial"/>
              </a:rPr>
              <a:t>take care of</a:t>
            </a:r>
            <a:r>
              <a:rPr dirty="0" sz="1400" spc="-2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it.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18176" y="5282184"/>
            <a:ext cx="6152515" cy="821690"/>
          </a:xfrm>
          <a:custGeom>
            <a:avLst/>
            <a:gdLst/>
            <a:ahLst/>
            <a:cxnLst/>
            <a:rect l="l" t="t" r="r" b="b"/>
            <a:pathLst>
              <a:path w="6152515" h="821689">
                <a:moveTo>
                  <a:pt x="0" y="410717"/>
                </a:moveTo>
                <a:lnTo>
                  <a:pt x="410718" y="0"/>
                </a:lnTo>
                <a:lnTo>
                  <a:pt x="410718" y="145541"/>
                </a:lnTo>
                <a:lnTo>
                  <a:pt x="6152388" y="145541"/>
                </a:lnTo>
                <a:lnTo>
                  <a:pt x="6152388" y="675868"/>
                </a:lnTo>
                <a:lnTo>
                  <a:pt x="410718" y="675868"/>
                </a:lnTo>
                <a:lnTo>
                  <a:pt x="410718" y="821435"/>
                </a:lnTo>
                <a:lnTo>
                  <a:pt x="0" y="410717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7604886" y="5568188"/>
            <a:ext cx="16459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"/>
                <a:cs typeface="Arial"/>
              </a:rPr>
              <a:t>Hourly pricing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option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05764" y="243078"/>
            <a:ext cx="6030595" cy="603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Using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the SAP </a:t>
            </a: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HANA Service as a</a:t>
            </a:r>
            <a:r>
              <a:rPr dirty="0" sz="1800" spc="-1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Datasource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z="2000" spc="-5" b="1">
                <a:latin typeface="Arial"/>
                <a:cs typeface="Arial"/>
              </a:rPr>
              <a:t>All </a:t>
            </a:r>
            <a:r>
              <a:rPr dirty="0" sz="2000" b="1">
                <a:latin typeface="Arial"/>
                <a:cs typeface="Arial"/>
              </a:rPr>
              <a:t>the benefits </a:t>
            </a:r>
            <a:r>
              <a:rPr dirty="0" sz="2000" spc="-10" b="1">
                <a:latin typeface="Arial"/>
                <a:cs typeface="Arial"/>
              </a:rPr>
              <a:t>you </a:t>
            </a:r>
            <a:r>
              <a:rPr dirty="0" sz="2000" spc="-5" b="1">
                <a:latin typeface="Arial"/>
                <a:cs typeface="Arial"/>
              </a:rPr>
              <a:t>expect </a:t>
            </a:r>
            <a:r>
              <a:rPr dirty="0" sz="2000" b="1">
                <a:latin typeface="Arial"/>
                <a:cs typeface="Arial"/>
              </a:rPr>
              <a:t>from a </a:t>
            </a:r>
            <a:r>
              <a:rPr dirty="0" sz="2000" spc="-5" b="1">
                <a:latin typeface="Arial"/>
                <a:cs typeface="Arial"/>
              </a:rPr>
              <a:t>cloud</a:t>
            </a:r>
            <a:r>
              <a:rPr dirty="0" sz="2000" spc="-100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service…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8261" y="1619453"/>
            <a:ext cx="5368925" cy="2099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2405" marR="5080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110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run the </a:t>
            </a:r>
            <a:r>
              <a:rPr dirty="0" sz="1800" spc="-5">
                <a:latin typeface="Arial"/>
                <a:cs typeface="Arial"/>
              </a:rPr>
              <a:t>Grunt </a:t>
            </a:r>
            <a:r>
              <a:rPr dirty="0" sz="1800">
                <a:latin typeface="Arial"/>
                <a:cs typeface="Arial"/>
              </a:rPr>
              <a:t>build, </a:t>
            </a:r>
            <a:r>
              <a:rPr dirty="0" sz="1800" spc="5">
                <a:latin typeface="Arial"/>
                <a:cs typeface="Arial"/>
              </a:rPr>
              <a:t>right-click </a:t>
            </a:r>
            <a:r>
              <a:rPr dirty="0" sz="1800" spc="-5">
                <a:latin typeface="Arial"/>
                <a:cs typeface="Arial"/>
              </a:rPr>
              <a:t>your </a:t>
            </a:r>
            <a:r>
              <a:rPr dirty="0" sz="1800">
                <a:latin typeface="Arial"/>
                <a:cs typeface="Arial"/>
              </a:rPr>
              <a:t>project’s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root  folder and </a:t>
            </a:r>
            <a:r>
              <a:rPr dirty="0" sz="1800" spc="5">
                <a:latin typeface="Arial"/>
                <a:cs typeface="Arial"/>
              </a:rPr>
              <a:t>select </a:t>
            </a:r>
            <a:r>
              <a:rPr dirty="0" sz="1800" b="1">
                <a:latin typeface="Arial"/>
                <a:cs typeface="Arial"/>
              </a:rPr>
              <a:t>Build </a:t>
            </a:r>
            <a:r>
              <a:rPr dirty="0" sz="1800">
                <a:latin typeface="Arial"/>
                <a:cs typeface="Arial"/>
              </a:rPr>
              <a:t>from the menu or </a:t>
            </a:r>
            <a:r>
              <a:rPr dirty="0" sz="1800" spc="-5">
                <a:latin typeface="Arial"/>
                <a:cs typeface="Arial"/>
              </a:rPr>
              <a:t>context  </a:t>
            </a:r>
            <a:r>
              <a:rPr dirty="0" sz="1800">
                <a:latin typeface="Arial"/>
                <a:cs typeface="Arial"/>
              </a:rPr>
              <a:t>menu</a:t>
            </a:r>
            <a:endParaRPr sz="18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10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build does the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following:</a:t>
            </a:r>
            <a:endParaRPr sz="1800">
              <a:latin typeface="Arial"/>
              <a:cs typeface="Arial"/>
            </a:endParaRPr>
          </a:p>
          <a:p>
            <a:pPr lvl="1" marL="372110" indent="-180340">
              <a:lnSpc>
                <a:spcPct val="100000"/>
              </a:lnSpc>
              <a:spcBef>
                <a:spcPts val="290"/>
              </a:spcBef>
              <a:buChar char="–"/>
              <a:tabLst>
                <a:tab pos="372745" algn="l"/>
              </a:tabLst>
            </a:pPr>
            <a:r>
              <a:rPr dirty="0" sz="1800">
                <a:latin typeface="Arial"/>
                <a:cs typeface="Arial"/>
              </a:rPr>
              <a:t>Runs the tasks specified in the </a:t>
            </a:r>
            <a:r>
              <a:rPr dirty="0" sz="1800" i="1">
                <a:latin typeface="Arial"/>
                <a:cs typeface="Arial"/>
              </a:rPr>
              <a:t>Gruntfile.js</a:t>
            </a:r>
            <a:r>
              <a:rPr dirty="0" sz="1800" spc="-180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file</a:t>
            </a:r>
            <a:endParaRPr sz="1800">
              <a:latin typeface="Arial"/>
              <a:cs typeface="Arial"/>
            </a:endParaRPr>
          </a:p>
          <a:p>
            <a:pPr lvl="1" marL="372110" indent="-180340">
              <a:lnSpc>
                <a:spcPct val="100000"/>
              </a:lnSpc>
              <a:spcBef>
                <a:spcPts val="315"/>
              </a:spcBef>
              <a:buChar char="–"/>
              <a:tabLst>
                <a:tab pos="372745" algn="l"/>
              </a:tabLst>
            </a:pPr>
            <a:r>
              <a:rPr dirty="0" sz="1800">
                <a:latin typeface="Arial"/>
                <a:cs typeface="Arial"/>
              </a:rPr>
              <a:t>Creates </a:t>
            </a:r>
            <a:r>
              <a:rPr dirty="0" sz="1800" spc="-5">
                <a:latin typeface="Arial"/>
                <a:cs typeface="Arial"/>
              </a:rPr>
              <a:t>a </a:t>
            </a:r>
            <a:r>
              <a:rPr dirty="0" sz="1800">
                <a:latin typeface="Arial"/>
                <a:cs typeface="Arial"/>
              </a:rPr>
              <a:t>new folder in </a:t>
            </a:r>
            <a:r>
              <a:rPr dirty="0" sz="1800" spc="-5">
                <a:latin typeface="Arial"/>
                <a:cs typeface="Arial"/>
              </a:rPr>
              <a:t>your </a:t>
            </a:r>
            <a:r>
              <a:rPr dirty="0" sz="1800">
                <a:latin typeface="Arial"/>
                <a:cs typeface="Arial"/>
              </a:rPr>
              <a:t>project named</a:t>
            </a:r>
            <a:r>
              <a:rPr dirty="0" sz="1800" spc="-114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dist</a:t>
            </a:r>
            <a:endParaRPr sz="18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containing the build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artifacts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85330" y="1629147"/>
            <a:ext cx="5602989" cy="3536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06374" y="243332"/>
            <a:ext cx="3695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Deploying the App to Cloud</a:t>
            </a:r>
            <a:r>
              <a:rPr dirty="0" sz="1800" spc="-254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Foundry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26266" y="6531964"/>
            <a:ext cx="205104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r>
              <a:rPr dirty="0" sz="900" spc="5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</a:t>
            </a:r>
            <a:r>
              <a:rPr dirty="0"/>
              <a:t>SAP SE or </a:t>
            </a:r>
            <a:r>
              <a:rPr dirty="0" spc="-5"/>
              <a:t>an </a:t>
            </a:r>
            <a:r>
              <a:rPr dirty="0"/>
              <a:t>SAP affiliate company. All rights </a:t>
            </a:r>
            <a:r>
              <a:rPr dirty="0" spc="-10"/>
              <a:t>reserved.</a:t>
            </a:r>
            <a:r>
              <a:rPr dirty="0" spc="10"/>
              <a:t> </a:t>
            </a:r>
            <a:r>
              <a:rPr dirty="0" spc="-395"/>
              <a:t>ǀ</a:t>
            </a:r>
            <a:r>
              <a:rPr dirty="0" spc="315"/>
              <a:t> </a:t>
            </a:r>
            <a:r>
              <a:rPr dirty="0" spc="-5"/>
              <a:t>PUBLIC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UI application Grunt</a:t>
            </a:r>
            <a:r>
              <a:rPr dirty="0" spc="-50"/>
              <a:t> </a:t>
            </a:r>
            <a:r>
              <a:rPr dirty="0" spc="-5"/>
              <a:t>build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8261" y="1621612"/>
            <a:ext cx="5302250" cy="3334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latin typeface="Arial"/>
                <a:cs typeface="Arial"/>
              </a:rPr>
              <a:t>Run </a:t>
            </a:r>
            <a:r>
              <a:rPr dirty="0" sz="2000" spc="-10">
                <a:latin typeface="Arial"/>
                <a:cs typeface="Arial"/>
              </a:rPr>
              <a:t>the application </a:t>
            </a:r>
            <a:r>
              <a:rPr dirty="0" sz="2000" spc="-5">
                <a:latin typeface="Arial"/>
                <a:cs typeface="Arial"/>
              </a:rPr>
              <a:t>to test </a:t>
            </a:r>
            <a:r>
              <a:rPr dirty="0" sz="2000" spc="-25">
                <a:latin typeface="Arial"/>
                <a:cs typeface="Arial"/>
              </a:rPr>
              <a:t>functionality,</a:t>
            </a:r>
            <a:r>
              <a:rPr dirty="0" sz="2000" spc="229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design,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and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performance</a:t>
            </a:r>
            <a:endParaRPr sz="20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>
                <a:latin typeface="Arial"/>
                <a:cs typeface="Arial"/>
              </a:rPr>
              <a:t>Run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endParaRPr sz="1800">
              <a:latin typeface="Arial"/>
              <a:cs typeface="Arial"/>
            </a:endParaRPr>
          </a:p>
          <a:p>
            <a:pPr lvl="1" marL="372110" indent="-180340">
              <a:lnSpc>
                <a:spcPct val="100000"/>
              </a:lnSpc>
              <a:spcBef>
                <a:spcPts val="290"/>
              </a:spcBef>
              <a:buFont typeface="Arial"/>
              <a:buChar char="–"/>
              <a:tabLst>
                <a:tab pos="372745" algn="l"/>
              </a:tabLst>
            </a:pPr>
            <a:r>
              <a:rPr dirty="0" sz="1800" spc="-5" b="1">
                <a:latin typeface="Arial"/>
                <a:cs typeface="Arial"/>
              </a:rPr>
              <a:t>Web </a:t>
            </a:r>
            <a:r>
              <a:rPr dirty="0" sz="1800" b="1">
                <a:latin typeface="Arial"/>
                <a:cs typeface="Arial"/>
              </a:rPr>
              <a:t>Application</a:t>
            </a:r>
            <a:r>
              <a:rPr dirty="0" sz="1800">
                <a:latin typeface="Arial"/>
                <a:cs typeface="Arial"/>
              </a:rPr>
              <a:t>: </a:t>
            </a:r>
            <a:r>
              <a:rPr dirty="0" sz="1800" spc="-5">
                <a:latin typeface="Arial"/>
                <a:cs typeface="Arial"/>
              </a:rPr>
              <a:t>Previews </a:t>
            </a:r>
            <a:r>
              <a:rPr dirty="0" sz="1800">
                <a:latin typeface="Arial"/>
                <a:cs typeface="Arial"/>
              </a:rPr>
              <a:t>the application in</a:t>
            </a:r>
            <a:r>
              <a:rPr dirty="0" sz="1800" spc="-2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browser</a:t>
            </a:r>
            <a:endParaRPr sz="1800">
              <a:latin typeface="Arial"/>
              <a:cs typeface="Arial"/>
            </a:endParaRPr>
          </a:p>
          <a:p>
            <a:pPr lvl="1" marL="372110" indent="-180340">
              <a:lnSpc>
                <a:spcPct val="100000"/>
              </a:lnSpc>
              <a:spcBef>
                <a:spcPts val="315"/>
              </a:spcBef>
              <a:buFont typeface="Arial"/>
              <a:buChar char="–"/>
              <a:tabLst>
                <a:tab pos="372745" algn="l"/>
              </a:tabLst>
            </a:pPr>
            <a:r>
              <a:rPr dirty="0" sz="1800" b="1">
                <a:latin typeface="Arial"/>
                <a:cs typeface="Arial"/>
              </a:rPr>
              <a:t>Unit </a:t>
            </a:r>
            <a:r>
              <a:rPr dirty="0" sz="1800" spc="-30" b="1">
                <a:latin typeface="Arial"/>
                <a:cs typeface="Arial"/>
              </a:rPr>
              <a:t>Test</a:t>
            </a:r>
            <a:r>
              <a:rPr dirty="0" sz="1800" spc="-30">
                <a:latin typeface="Arial"/>
                <a:cs typeface="Arial"/>
              </a:rPr>
              <a:t>: </a:t>
            </a:r>
            <a:r>
              <a:rPr dirty="0" sz="1800">
                <a:latin typeface="Arial"/>
                <a:cs typeface="Arial"/>
              </a:rPr>
              <a:t>Runs the application as </a:t>
            </a:r>
            <a:r>
              <a:rPr dirty="0" sz="1800" spc="-5">
                <a:latin typeface="Arial"/>
                <a:cs typeface="Arial"/>
              </a:rPr>
              <a:t>a </a:t>
            </a:r>
            <a:r>
              <a:rPr dirty="0" sz="1800">
                <a:latin typeface="Arial"/>
                <a:cs typeface="Arial"/>
              </a:rPr>
              <a:t>unit</a:t>
            </a:r>
            <a:r>
              <a:rPr dirty="0" sz="1800" spc="-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test</a:t>
            </a:r>
            <a:endParaRPr sz="1800">
              <a:latin typeface="Arial"/>
              <a:cs typeface="Arial"/>
            </a:endParaRPr>
          </a:p>
          <a:p>
            <a:pPr lvl="1" marL="372110" marR="148590" indent="-180340">
              <a:lnSpc>
                <a:spcPct val="100000"/>
              </a:lnSpc>
              <a:spcBef>
                <a:spcPts val="285"/>
              </a:spcBef>
              <a:buFont typeface="Arial"/>
              <a:buChar char="–"/>
              <a:tabLst>
                <a:tab pos="372745" algn="l"/>
              </a:tabLst>
            </a:pPr>
            <a:r>
              <a:rPr dirty="0" sz="1800" spc="-15" b="1">
                <a:latin typeface="Arial"/>
                <a:cs typeface="Arial"/>
              </a:rPr>
              <a:t>SAP </a:t>
            </a:r>
            <a:r>
              <a:rPr dirty="0" sz="1800" b="1">
                <a:latin typeface="Arial"/>
                <a:cs typeface="Arial"/>
              </a:rPr>
              <a:t>Fiori Component on </a:t>
            </a:r>
            <a:r>
              <a:rPr dirty="0" sz="1800" spc="5" b="1">
                <a:latin typeface="Arial"/>
                <a:cs typeface="Arial"/>
              </a:rPr>
              <a:t>Sandbox</a:t>
            </a:r>
            <a:r>
              <a:rPr dirty="0" sz="1800" spc="5">
                <a:latin typeface="Arial"/>
                <a:cs typeface="Arial"/>
              </a:rPr>
              <a:t>: </a:t>
            </a:r>
            <a:r>
              <a:rPr dirty="0" sz="1800">
                <a:latin typeface="Arial"/>
                <a:cs typeface="Arial"/>
              </a:rPr>
              <a:t>Runs</a:t>
            </a:r>
            <a:r>
              <a:rPr dirty="0" sz="1800" spc="-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  application in the SAP Fiori launchpad  environment</a:t>
            </a:r>
            <a:endParaRPr sz="1800">
              <a:latin typeface="Arial"/>
              <a:cs typeface="Arial"/>
            </a:endParaRPr>
          </a:p>
          <a:p>
            <a:pPr lvl="1" marL="372110" indent="-180340">
              <a:lnSpc>
                <a:spcPct val="100000"/>
              </a:lnSpc>
              <a:spcBef>
                <a:spcPts val="315"/>
              </a:spcBef>
              <a:buChar char="–"/>
              <a:tabLst>
                <a:tab pos="372745" algn="l"/>
              </a:tabLst>
            </a:pPr>
            <a:r>
              <a:rPr dirty="0" sz="1800">
                <a:latin typeface="Arial"/>
                <a:cs typeface="Arial"/>
              </a:rPr>
              <a:t>Defines how the application runs, including</a:t>
            </a:r>
            <a:r>
              <a:rPr dirty="0" sz="1800" spc="-2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"/>
                <a:cs typeface="Arial"/>
              </a:rPr>
              <a:t>SAPUI5 </a:t>
            </a:r>
            <a:r>
              <a:rPr dirty="0" sz="1800">
                <a:latin typeface="Arial"/>
                <a:cs typeface="Arial"/>
              </a:rPr>
              <a:t>runtime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version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1422" y="1629149"/>
            <a:ext cx="5593853" cy="35699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06374" y="243332"/>
            <a:ext cx="3695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Deploying the App to Cloud</a:t>
            </a:r>
            <a:r>
              <a:rPr dirty="0" sz="1800" spc="-254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Foundry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26266" y="6531964"/>
            <a:ext cx="205104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r>
              <a:rPr dirty="0" sz="900" spc="5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</a:t>
            </a:r>
            <a:r>
              <a:rPr dirty="0"/>
              <a:t>SAP SE or </a:t>
            </a:r>
            <a:r>
              <a:rPr dirty="0" spc="-5"/>
              <a:t>an </a:t>
            </a:r>
            <a:r>
              <a:rPr dirty="0"/>
              <a:t>SAP affiliate company. All rights </a:t>
            </a:r>
            <a:r>
              <a:rPr dirty="0" spc="-10"/>
              <a:t>reserved.</a:t>
            </a:r>
            <a:r>
              <a:rPr dirty="0" spc="10"/>
              <a:t> </a:t>
            </a:r>
            <a:r>
              <a:rPr dirty="0" spc="-395"/>
              <a:t>ǀ</a:t>
            </a:r>
            <a:r>
              <a:rPr dirty="0" spc="315"/>
              <a:t> </a:t>
            </a:r>
            <a:r>
              <a:rPr dirty="0" spc="-5"/>
              <a:t>PUBLIC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6374" y="517347"/>
            <a:ext cx="6144260" cy="3295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Testing </a:t>
            </a:r>
            <a:r>
              <a:rPr dirty="0" spc="-5"/>
              <a:t>in </a:t>
            </a:r>
            <a:r>
              <a:rPr dirty="0" spc="-35"/>
              <a:t>SAP </a:t>
            </a:r>
            <a:r>
              <a:rPr dirty="0" spc="-20"/>
              <a:t>Web </a:t>
            </a:r>
            <a:r>
              <a:rPr dirty="0" spc="-5"/>
              <a:t>IDE – Running a UI</a:t>
            </a:r>
            <a:r>
              <a:rPr dirty="0" spc="130"/>
              <a:t> </a:t>
            </a:r>
            <a:r>
              <a:rPr dirty="0" spc="-5"/>
              <a:t>application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8261" y="1619453"/>
            <a:ext cx="5473700" cy="27247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2405" marR="494030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5">
                <a:latin typeface="Arial"/>
                <a:cs typeface="Arial"/>
              </a:rPr>
              <a:t>Multiple </a:t>
            </a:r>
            <a:r>
              <a:rPr dirty="0" sz="1800">
                <a:latin typeface="Arial"/>
                <a:cs typeface="Arial"/>
              </a:rPr>
              <a:t>options are available for a </a:t>
            </a:r>
            <a:r>
              <a:rPr dirty="0" sz="1800" spc="-5">
                <a:latin typeface="Arial"/>
                <a:cs typeface="Arial"/>
              </a:rPr>
              <a:t>developer</a:t>
            </a:r>
            <a:r>
              <a:rPr dirty="0" sz="1800" spc="-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  deploy </a:t>
            </a:r>
            <a:r>
              <a:rPr dirty="0" sz="1800" spc="-5">
                <a:latin typeface="Arial"/>
                <a:cs typeface="Arial"/>
              </a:rPr>
              <a:t>a </a:t>
            </a:r>
            <a:r>
              <a:rPr dirty="0" sz="1800">
                <a:latin typeface="Arial"/>
                <a:cs typeface="Arial"/>
              </a:rPr>
              <a:t>new application or update an </a:t>
            </a:r>
            <a:r>
              <a:rPr dirty="0" sz="1800" spc="-5">
                <a:latin typeface="Arial"/>
                <a:cs typeface="Arial"/>
              </a:rPr>
              <a:t>existing  </a:t>
            </a:r>
            <a:r>
              <a:rPr dirty="0" sz="1800">
                <a:latin typeface="Arial"/>
                <a:cs typeface="Arial"/>
              </a:rPr>
              <a:t>application on the target</a:t>
            </a:r>
            <a:r>
              <a:rPr dirty="0" sz="1800" spc="-1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 lvl="1" marL="372110" indent="-180340">
              <a:lnSpc>
                <a:spcPct val="100000"/>
              </a:lnSpc>
              <a:spcBef>
                <a:spcPts val="295"/>
              </a:spcBef>
              <a:buChar char="–"/>
              <a:tabLst>
                <a:tab pos="372745" algn="l"/>
              </a:tabLst>
            </a:pPr>
            <a:r>
              <a:rPr dirty="0" sz="1800">
                <a:latin typeface="Arial"/>
                <a:cs typeface="Arial"/>
              </a:rPr>
              <a:t>SAP Cloud Platform, Cloud Foundry</a:t>
            </a:r>
            <a:r>
              <a:rPr dirty="0" sz="1800" spc="-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environment</a:t>
            </a:r>
            <a:endParaRPr sz="1800">
              <a:latin typeface="Arial"/>
              <a:cs typeface="Arial"/>
            </a:endParaRPr>
          </a:p>
          <a:p>
            <a:pPr lvl="1" marL="372110" indent="-180340">
              <a:lnSpc>
                <a:spcPct val="100000"/>
              </a:lnSpc>
              <a:spcBef>
                <a:spcPts val="310"/>
              </a:spcBef>
              <a:buChar char="–"/>
              <a:tabLst>
                <a:tab pos="372745" algn="l"/>
              </a:tabLst>
            </a:pPr>
            <a:r>
              <a:rPr dirty="0" sz="1800">
                <a:latin typeface="Arial"/>
                <a:cs typeface="Arial"/>
              </a:rPr>
              <a:t>SAP Cloud Platform, </a:t>
            </a:r>
            <a:r>
              <a:rPr dirty="0" sz="1800" spc="-5">
                <a:latin typeface="Arial"/>
                <a:cs typeface="Arial"/>
              </a:rPr>
              <a:t>Neo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environment</a:t>
            </a:r>
            <a:endParaRPr sz="1800">
              <a:latin typeface="Arial"/>
              <a:cs typeface="Arial"/>
            </a:endParaRPr>
          </a:p>
          <a:p>
            <a:pPr lvl="1" marL="372110" indent="-180340">
              <a:lnSpc>
                <a:spcPct val="100000"/>
              </a:lnSpc>
              <a:spcBef>
                <a:spcPts val="290"/>
              </a:spcBef>
              <a:buChar char="–"/>
              <a:tabLst>
                <a:tab pos="372745" algn="l"/>
              </a:tabLst>
            </a:pPr>
            <a:r>
              <a:rPr dirty="0" sz="1800" spc="-5">
                <a:latin typeface="Arial"/>
                <a:cs typeface="Arial"/>
              </a:rPr>
              <a:t>SAPUI5 </a:t>
            </a:r>
            <a:r>
              <a:rPr dirty="0" sz="1800">
                <a:latin typeface="Arial"/>
                <a:cs typeface="Arial"/>
              </a:rPr>
              <a:t>ABAP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repository</a:t>
            </a:r>
            <a:endParaRPr sz="1800">
              <a:latin typeface="Arial"/>
              <a:cs typeface="Arial"/>
            </a:endParaRPr>
          </a:p>
          <a:p>
            <a:pPr lvl="1" marL="372110" indent="-180340">
              <a:lnSpc>
                <a:spcPct val="100000"/>
              </a:lnSpc>
              <a:spcBef>
                <a:spcPts val="315"/>
              </a:spcBef>
              <a:buChar char="–"/>
              <a:tabLst>
                <a:tab pos="372745" algn="l"/>
              </a:tabLst>
            </a:pPr>
            <a:r>
              <a:rPr dirty="0" sz="1800">
                <a:latin typeface="Arial"/>
                <a:cs typeface="Arial"/>
              </a:rPr>
              <a:t>SAP Cloud Platform </a:t>
            </a:r>
            <a:r>
              <a:rPr dirty="0" sz="1800" spc="-5">
                <a:latin typeface="Arial"/>
                <a:cs typeface="Arial"/>
              </a:rPr>
              <a:t>Mobile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Services</a:t>
            </a:r>
            <a:endParaRPr sz="1800">
              <a:latin typeface="Arial"/>
              <a:cs typeface="Arial"/>
            </a:endParaRPr>
          </a:p>
          <a:p>
            <a:pPr marL="192405" marR="508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>
                <a:latin typeface="Arial"/>
                <a:cs typeface="Arial"/>
              </a:rPr>
              <a:t>Additional SAP </a:t>
            </a:r>
            <a:r>
              <a:rPr dirty="0" sz="1800" spc="15">
                <a:latin typeface="Arial"/>
                <a:cs typeface="Arial"/>
              </a:rPr>
              <a:t>Web </a:t>
            </a:r>
            <a:r>
              <a:rPr dirty="0" sz="1800">
                <a:latin typeface="Arial"/>
                <a:cs typeface="Arial"/>
              </a:rPr>
              <a:t>IDE extensions may</a:t>
            </a:r>
            <a:r>
              <a:rPr dirty="0" sz="1800" spc="-28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implement  </a:t>
            </a:r>
            <a:r>
              <a:rPr dirty="0" sz="1800">
                <a:latin typeface="Arial"/>
                <a:cs typeface="Arial"/>
              </a:rPr>
              <a:t>deployment to additional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platforms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86819" y="2068056"/>
            <a:ext cx="3865642" cy="2088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06374" y="243332"/>
            <a:ext cx="3695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Deploying the App to Cloud</a:t>
            </a:r>
            <a:r>
              <a:rPr dirty="0" sz="1800" spc="-254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Foundry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26266" y="6531964"/>
            <a:ext cx="205104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r>
              <a:rPr dirty="0" sz="900" spc="5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</a:t>
            </a:r>
            <a:r>
              <a:rPr dirty="0"/>
              <a:t>SAP SE or </a:t>
            </a:r>
            <a:r>
              <a:rPr dirty="0" spc="-5"/>
              <a:t>an </a:t>
            </a:r>
            <a:r>
              <a:rPr dirty="0"/>
              <a:t>SAP affiliate company. All rights </a:t>
            </a:r>
            <a:r>
              <a:rPr dirty="0" spc="-10"/>
              <a:t>reserved.</a:t>
            </a:r>
            <a:r>
              <a:rPr dirty="0" spc="10"/>
              <a:t> </a:t>
            </a:r>
            <a:r>
              <a:rPr dirty="0" spc="-395"/>
              <a:t>ǀ</a:t>
            </a:r>
            <a:r>
              <a:rPr dirty="0" spc="315"/>
              <a:t> </a:t>
            </a:r>
            <a:r>
              <a:rPr dirty="0" spc="-5"/>
              <a:t>PUBLIC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6374" y="517347"/>
            <a:ext cx="2897505" cy="3295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Application</a:t>
            </a:r>
            <a:r>
              <a:rPr dirty="0" spc="50"/>
              <a:t> </a:t>
            </a:r>
            <a:r>
              <a:rPr dirty="0" spc="-10"/>
              <a:t>deployment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3970" y="3067808"/>
            <a:ext cx="5054350" cy="3289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1582" y="1260332"/>
            <a:ext cx="4310645" cy="1567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17347" y="1541180"/>
            <a:ext cx="5442585" cy="3228340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7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10">
                <a:latin typeface="Arial"/>
                <a:cs typeface="Arial"/>
              </a:rPr>
              <a:t>You </a:t>
            </a:r>
            <a:r>
              <a:rPr dirty="0" sz="1800">
                <a:latin typeface="Arial"/>
                <a:cs typeface="Arial"/>
              </a:rPr>
              <a:t>need to build </a:t>
            </a:r>
            <a:r>
              <a:rPr dirty="0" sz="1800" spc="-5">
                <a:latin typeface="Arial"/>
                <a:cs typeface="Arial"/>
              </a:rPr>
              <a:t>your </a:t>
            </a:r>
            <a:r>
              <a:rPr dirty="0" sz="1800">
                <a:latin typeface="Arial"/>
                <a:cs typeface="Arial"/>
              </a:rPr>
              <a:t>project before</a:t>
            </a:r>
            <a:r>
              <a:rPr dirty="0" sz="1800" spc="-1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deployment</a:t>
            </a:r>
            <a:endParaRPr sz="18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10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build process generates an </a:t>
            </a:r>
            <a:r>
              <a:rPr dirty="0" sz="1800" spc="-5" i="1">
                <a:latin typeface="Arial"/>
                <a:cs typeface="Arial"/>
              </a:rPr>
              <a:t>.mtar </a:t>
            </a:r>
            <a:r>
              <a:rPr dirty="0" sz="1800">
                <a:latin typeface="Arial"/>
                <a:cs typeface="Arial"/>
              </a:rPr>
              <a:t>file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endParaRPr sz="1800">
              <a:latin typeface="Arial"/>
              <a:cs typeface="Arial"/>
            </a:endParaRPr>
          </a:p>
          <a:p>
            <a:pPr marL="19240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packages </a:t>
            </a:r>
            <a:r>
              <a:rPr dirty="0" sz="1800" spc="-5">
                <a:latin typeface="Arial"/>
                <a:cs typeface="Arial"/>
              </a:rPr>
              <a:t>your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modules/application</a:t>
            </a:r>
            <a:endParaRPr sz="1800">
              <a:latin typeface="Arial"/>
              <a:cs typeface="Arial"/>
            </a:endParaRPr>
          </a:p>
          <a:p>
            <a:pPr marL="192405">
              <a:lnSpc>
                <a:spcPct val="100000"/>
              </a:lnSpc>
              <a:spcBef>
                <a:spcPts val="605"/>
              </a:spcBef>
            </a:pPr>
            <a:r>
              <a:rPr dirty="0" sz="1800" spc="-10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deploy </a:t>
            </a:r>
            <a:r>
              <a:rPr dirty="0" sz="1800" spc="-5">
                <a:latin typeface="Arial"/>
                <a:cs typeface="Arial"/>
              </a:rPr>
              <a:t>your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application:</a:t>
            </a:r>
            <a:endParaRPr sz="1800">
              <a:latin typeface="Arial"/>
              <a:cs typeface="Arial"/>
            </a:endParaRPr>
          </a:p>
          <a:p>
            <a:pPr lvl="1" marL="463550" indent="-27178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AutoNum type="arabicPeriod"/>
              <a:tabLst>
                <a:tab pos="464184" algn="l"/>
              </a:tabLst>
            </a:pPr>
            <a:r>
              <a:rPr dirty="0" sz="1800">
                <a:latin typeface="Arial"/>
                <a:cs typeface="Arial"/>
              </a:rPr>
              <a:t>Specify the </a:t>
            </a:r>
            <a:r>
              <a:rPr dirty="0" sz="1800" spc="-5" i="1">
                <a:latin typeface="Arial"/>
                <a:cs typeface="Arial"/>
              </a:rPr>
              <a:t>.mtar </a:t>
            </a:r>
            <a:r>
              <a:rPr dirty="0" sz="1800">
                <a:latin typeface="Arial"/>
                <a:cs typeface="Arial"/>
              </a:rPr>
              <a:t>file </a:t>
            </a:r>
            <a:r>
              <a:rPr dirty="0" sz="1800" spc="-5">
                <a:latin typeface="Arial"/>
                <a:cs typeface="Arial"/>
              </a:rPr>
              <a:t>you </a:t>
            </a:r>
            <a:r>
              <a:rPr dirty="0" sz="1800" spc="-10">
                <a:latin typeface="Arial"/>
                <a:cs typeface="Arial"/>
              </a:rPr>
              <a:t>want </a:t>
            </a:r>
            <a:r>
              <a:rPr dirty="0" sz="1800">
                <a:latin typeface="Arial"/>
                <a:cs typeface="Arial"/>
              </a:rPr>
              <a:t>to deploy</a:t>
            </a:r>
            <a:r>
              <a:rPr dirty="0" sz="1800" spc="-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</a:t>
            </a:r>
            <a:endParaRPr sz="180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the </a:t>
            </a:r>
            <a:r>
              <a:rPr dirty="0" sz="1800" i="1">
                <a:latin typeface="Arial"/>
                <a:cs typeface="Arial"/>
              </a:rPr>
              <a:t>mta_archives</a:t>
            </a:r>
            <a:r>
              <a:rPr dirty="0" sz="1800" spc="-60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folder.</a:t>
            </a:r>
            <a:endParaRPr sz="1800">
              <a:latin typeface="Arial"/>
              <a:cs typeface="Arial"/>
            </a:endParaRPr>
          </a:p>
          <a:p>
            <a:pPr lvl="1" marL="463550" indent="-27178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AutoNum type="arabicPeriod" startAt="2"/>
              <a:tabLst>
                <a:tab pos="464184" algn="l"/>
              </a:tabLst>
            </a:pPr>
            <a:r>
              <a:rPr dirty="0" sz="1800">
                <a:latin typeface="Arial"/>
                <a:cs typeface="Arial"/>
              </a:rPr>
              <a:t>Select the Cloud Foundry API</a:t>
            </a:r>
            <a:r>
              <a:rPr dirty="0" sz="1800" spc="-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endpoint,</a:t>
            </a:r>
            <a:endParaRPr sz="180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organization, and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space.</a:t>
            </a:r>
            <a:endParaRPr sz="1800">
              <a:latin typeface="Arial"/>
              <a:cs typeface="Arial"/>
            </a:endParaRPr>
          </a:p>
          <a:p>
            <a:pPr marL="192405" marR="508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>
                <a:latin typeface="Arial"/>
                <a:cs typeface="Arial"/>
              </a:rPr>
              <a:t>Applications </a:t>
            </a:r>
            <a:r>
              <a:rPr dirty="0" sz="1800" spc="5">
                <a:latin typeface="Arial"/>
                <a:cs typeface="Arial"/>
              </a:rPr>
              <a:t>packaged </a:t>
            </a:r>
            <a:r>
              <a:rPr dirty="0" sz="1800">
                <a:latin typeface="Arial"/>
                <a:cs typeface="Arial"/>
              </a:rPr>
              <a:t>in the </a:t>
            </a:r>
            <a:r>
              <a:rPr dirty="0" sz="1800" spc="-5" i="1">
                <a:latin typeface="Arial"/>
                <a:cs typeface="Arial"/>
              </a:rPr>
              <a:t>.mtar </a:t>
            </a:r>
            <a:r>
              <a:rPr dirty="0" sz="1800">
                <a:latin typeface="Arial"/>
                <a:cs typeface="Arial"/>
              </a:rPr>
              <a:t>file are</a:t>
            </a:r>
            <a:r>
              <a:rPr dirty="0" sz="1800" spc="-1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deployed  to the CF </a:t>
            </a:r>
            <a:r>
              <a:rPr dirty="0" sz="1800" spc="5">
                <a:latin typeface="Arial"/>
                <a:cs typeface="Arial"/>
              </a:rPr>
              <a:t>space </a:t>
            </a:r>
            <a:r>
              <a:rPr dirty="0" sz="1800">
                <a:latin typeface="Arial"/>
                <a:cs typeface="Arial"/>
              </a:rPr>
              <a:t>defined for </a:t>
            </a:r>
            <a:r>
              <a:rPr dirty="0" sz="1800" spc="-5">
                <a:latin typeface="Arial"/>
                <a:cs typeface="Arial"/>
              </a:rPr>
              <a:t>your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project.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26266" y="6531964"/>
            <a:ext cx="205104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r>
              <a:rPr dirty="0" sz="900" spc="5"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</a:t>
            </a:r>
            <a:r>
              <a:rPr dirty="0"/>
              <a:t>SAP SE or </a:t>
            </a:r>
            <a:r>
              <a:rPr dirty="0" spc="-5"/>
              <a:t>an </a:t>
            </a:r>
            <a:r>
              <a:rPr dirty="0"/>
              <a:t>SAP affiliate company. All rights </a:t>
            </a:r>
            <a:r>
              <a:rPr dirty="0" spc="-10"/>
              <a:t>reserved.</a:t>
            </a:r>
            <a:r>
              <a:rPr dirty="0" spc="10"/>
              <a:t> </a:t>
            </a:r>
            <a:r>
              <a:rPr dirty="0" spc="-395"/>
              <a:t>ǀ</a:t>
            </a:r>
            <a:r>
              <a:rPr dirty="0" spc="315"/>
              <a:t> </a:t>
            </a:r>
            <a:r>
              <a:rPr dirty="0" spc="-5"/>
              <a:t>PUBLIC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6374" y="243332"/>
            <a:ext cx="3695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Deploying the App to Cloud</a:t>
            </a:r>
            <a:r>
              <a:rPr dirty="0" sz="1800" spc="-254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Foundry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6374" y="517347"/>
            <a:ext cx="5749290" cy="3295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Deploy </a:t>
            </a:r>
            <a:r>
              <a:rPr dirty="0"/>
              <a:t>to </a:t>
            </a:r>
            <a:r>
              <a:rPr dirty="0" spc="-35"/>
              <a:t>SAP </a:t>
            </a:r>
            <a:r>
              <a:rPr dirty="0" spc="-5"/>
              <a:t>Cloud Platform – Cloud</a:t>
            </a:r>
            <a:r>
              <a:rPr dirty="0" spc="135"/>
              <a:t> </a:t>
            </a:r>
            <a:r>
              <a:rPr dirty="0" spc="-5"/>
              <a:t>Foundry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7347" y="1543811"/>
            <a:ext cx="5671820" cy="380682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1800" spc="-10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deploy an application to SAP Cloud Platform –</a:t>
            </a:r>
            <a:r>
              <a:rPr dirty="0" sz="1800" spc="-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Neo:</a:t>
            </a:r>
            <a:endParaRPr sz="1800">
              <a:latin typeface="Arial"/>
              <a:cs typeface="Arial"/>
            </a:endParaRPr>
          </a:p>
          <a:p>
            <a:pPr marL="280670" marR="29209" indent="-268605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AutoNum type="arabicPeriod"/>
              <a:tabLst>
                <a:tab pos="281305" algn="l"/>
              </a:tabLst>
            </a:pPr>
            <a:r>
              <a:rPr dirty="0" sz="1800">
                <a:latin typeface="Arial"/>
                <a:cs typeface="Arial"/>
              </a:rPr>
              <a:t>Choose </a:t>
            </a:r>
            <a:r>
              <a:rPr dirty="0" sz="1800" spc="-5">
                <a:latin typeface="Arial"/>
                <a:cs typeface="Arial"/>
              </a:rPr>
              <a:t>whether </a:t>
            </a:r>
            <a:r>
              <a:rPr dirty="0" sz="1800">
                <a:latin typeface="Arial"/>
                <a:cs typeface="Arial"/>
              </a:rPr>
              <a:t>to deploy as </a:t>
            </a:r>
            <a:r>
              <a:rPr dirty="0" sz="1800" spc="-5">
                <a:latin typeface="Arial"/>
                <a:cs typeface="Arial"/>
              </a:rPr>
              <a:t>a </a:t>
            </a:r>
            <a:r>
              <a:rPr dirty="0" sz="1800">
                <a:latin typeface="Arial"/>
                <a:cs typeface="Arial"/>
              </a:rPr>
              <a:t>new application or</a:t>
            </a:r>
            <a:r>
              <a:rPr dirty="0" sz="1800" spc="-1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  an update to an </a:t>
            </a:r>
            <a:r>
              <a:rPr dirty="0" sz="1800" spc="-5">
                <a:latin typeface="Arial"/>
                <a:cs typeface="Arial"/>
              </a:rPr>
              <a:t>existing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application</a:t>
            </a:r>
            <a:endParaRPr sz="1800">
              <a:latin typeface="Arial"/>
              <a:cs typeface="Arial"/>
            </a:endParaRPr>
          </a:p>
          <a:p>
            <a:pPr marL="280670" indent="-26860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AutoNum type="arabicPeriod"/>
              <a:tabLst>
                <a:tab pos="281305" algn="l"/>
              </a:tabLst>
            </a:pPr>
            <a:r>
              <a:rPr dirty="0" sz="1800">
                <a:latin typeface="Arial"/>
                <a:cs typeface="Arial"/>
              </a:rPr>
              <a:t>Select the account to deploy</a:t>
            </a:r>
            <a:r>
              <a:rPr dirty="0" sz="1800" spc="-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endParaRPr sz="1800">
              <a:latin typeface="Arial"/>
              <a:cs typeface="Arial"/>
            </a:endParaRPr>
          </a:p>
          <a:p>
            <a:pPr marL="280670" indent="-26860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AutoNum type="arabicPeriod"/>
              <a:tabLst>
                <a:tab pos="281305" algn="l"/>
              </a:tabLst>
            </a:pPr>
            <a:r>
              <a:rPr dirty="0" sz="1800">
                <a:latin typeface="Arial"/>
                <a:cs typeface="Arial"/>
              </a:rPr>
              <a:t>Set the version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number</a:t>
            </a:r>
            <a:endParaRPr sz="1800">
              <a:latin typeface="Arial"/>
              <a:cs typeface="Arial"/>
            </a:endParaRPr>
          </a:p>
          <a:p>
            <a:pPr marL="280670" indent="-26860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AutoNum type="arabicPeriod"/>
              <a:tabLst>
                <a:tab pos="281305" algn="l"/>
              </a:tabLst>
            </a:pPr>
            <a:r>
              <a:rPr dirty="0" sz="1800" spc="-10">
                <a:latin typeface="Arial"/>
                <a:cs typeface="Arial"/>
              </a:rPr>
              <a:t>You </a:t>
            </a:r>
            <a:r>
              <a:rPr dirty="0" sz="1800">
                <a:latin typeface="Arial"/>
                <a:cs typeface="Arial"/>
              </a:rPr>
              <a:t>may define </a:t>
            </a:r>
            <a:r>
              <a:rPr dirty="0" sz="1800" spc="-5">
                <a:latin typeface="Arial"/>
                <a:cs typeface="Arial"/>
              </a:rPr>
              <a:t>whether </a:t>
            </a:r>
            <a:r>
              <a:rPr dirty="0" sz="1800">
                <a:latin typeface="Arial"/>
                <a:cs typeface="Arial"/>
              </a:rPr>
              <a:t>the version should</a:t>
            </a:r>
            <a:r>
              <a:rPr dirty="0" sz="1800" spc="-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endParaRPr sz="1800">
              <a:latin typeface="Arial"/>
              <a:cs typeface="Arial"/>
            </a:endParaRPr>
          </a:p>
          <a:p>
            <a:pPr marL="28067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automatically activated or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Once the application is successfully deployed, </a:t>
            </a:r>
            <a:r>
              <a:rPr dirty="0" sz="1800" spc="-5">
                <a:latin typeface="Arial"/>
                <a:cs typeface="Arial"/>
              </a:rPr>
              <a:t>you</a:t>
            </a:r>
            <a:r>
              <a:rPr dirty="0" sz="1800" spc="-2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may:</a:t>
            </a:r>
            <a:endParaRPr sz="1800">
              <a:latin typeface="Arial"/>
              <a:cs typeface="Arial"/>
            </a:endParaRPr>
          </a:p>
          <a:p>
            <a:pPr marL="192405" indent="-17145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>
                <a:latin typeface="Arial"/>
                <a:cs typeface="Arial"/>
              </a:rPr>
              <a:t>Check the application status: State, Versions,</a:t>
            </a:r>
            <a:r>
              <a:rPr dirty="0" sz="1800" spc="-2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Active</a:t>
            </a:r>
            <a:endParaRPr sz="1800">
              <a:latin typeface="Arial"/>
              <a:cs typeface="Arial"/>
            </a:endParaRPr>
          </a:p>
          <a:p>
            <a:pPr marL="19240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Version</a:t>
            </a:r>
            <a:endParaRPr sz="1800">
              <a:latin typeface="Arial"/>
              <a:cs typeface="Arial"/>
            </a:endParaRPr>
          </a:p>
          <a:p>
            <a:pPr marL="192405" indent="-17145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>
                <a:latin typeface="Arial"/>
                <a:cs typeface="Arial"/>
              </a:rPr>
              <a:t>Register the application to SAP Fiori</a:t>
            </a:r>
            <a:r>
              <a:rPr dirty="0" sz="1800" spc="-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launchpad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90708" y="1629151"/>
            <a:ext cx="5194568" cy="3512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06374" y="243332"/>
            <a:ext cx="3695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Deploying the App to Cloud</a:t>
            </a:r>
            <a:r>
              <a:rPr dirty="0" sz="1800" spc="-254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Foundry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26266" y="6531964"/>
            <a:ext cx="205104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r>
              <a:rPr dirty="0" sz="900" spc="5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</a:t>
            </a:r>
            <a:r>
              <a:rPr dirty="0"/>
              <a:t>SAP SE or </a:t>
            </a:r>
            <a:r>
              <a:rPr dirty="0" spc="-5"/>
              <a:t>an </a:t>
            </a:r>
            <a:r>
              <a:rPr dirty="0"/>
              <a:t>SAP affiliate company. All rights </a:t>
            </a:r>
            <a:r>
              <a:rPr dirty="0" spc="-10"/>
              <a:t>reserved.</a:t>
            </a:r>
            <a:r>
              <a:rPr dirty="0" spc="10"/>
              <a:t> </a:t>
            </a:r>
            <a:r>
              <a:rPr dirty="0" spc="-395"/>
              <a:t>ǀ</a:t>
            </a:r>
            <a:r>
              <a:rPr dirty="0" spc="315"/>
              <a:t> </a:t>
            </a:r>
            <a:r>
              <a:rPr dirty="0" spc="-5"/>
              <a:t>PUBLIC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6374" y="517347"/>
            <a:ext cx="4421505" cy="3295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Deploy </a:t>
            </a:r>
            <a:r>
              <a:rPr dirty="0"/>
              <a:t>to </a:t>
            </a:r>
            <a:r>
              <a:rPr dirty="0" spc="-35"/>
              <a:t>SAP </a:t>
            </a:r>
            <a:r>
              <a:rPr dirty="0" spc="-5"/>
              <a:t>Cloud Platform –</a:t>
            </a:r>
            <a:r>
              <a:rPr dirty="0" spc="85"/>
              <a:t> </a:t>
            </a:r>
            <a:r>
              <a:rPr dirty="0" spc="-5"/>
              <a:t>Neo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593" y="242773"/>
            <a:ext cx="4254500" cy="60388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Deploying the App to Cloud</a:t>
            </a:r>
            <a:r>
              <a:rPr dirty="0" sz="1800" spc="-240" b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Foundry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pc="-5"/>
              <a:t>Deploy to </a:t>
            </a:r>
            <a:r>
              <a:rPr dirty="0" spc="-20"/>
              <a:t>SAPUI5 </a:t>
            </a:r>
            <a:r>
              <a:rPr dirty="0" spc="-25"/>
              <a:t>ABAP</a:t>
            </a:r>
            <a:r>
              <a:rPr dirty="0" spc="50"/>
              <a:t> </a:t>
            </a:r>
            <a:r>
              <a:rPr dirty="0" spc="-5"/>
              <a:t>repository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7347" y="1466831"/>
            <a:ext cx="10431780" cy="1993264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2000" spc="5">
                <a:latin typeface="Arial"/>
                <a:cs typeface="Arial"/>
              </a:rPr>
              <a:t>To </a:t>
            </a:r>
            <a:r>
              <a:rPr dirty="0" sz="2000" spc="-10">
                <a:latin typeface="Arial"/>
                <a:cs typeface="Arial"/>
              </a:rPr>
              <a:t>deploy </a:t>
            </a:r>
            <a:r>
              <a:rPr dirty="0" sz="2000" spc="-5">
                <a:latin typeface="Arial"/>
                <a:cs typeface="Arial"/>
              </a:rPr>
              <a:t>an </a:t>
            </a:r>
            <a:r>
              <a:rPr dirty="0" sz="2000" spc="-10">
                <a:latin typeface="Arial"/>
                <a:cs typeface="Arial"/>
              </a:rPr>
              <a:t>application </a:t>
            </a:r>
            <a:r>
              <a:rPr dirty="0" sz="2000" spc="-5">
                <a:latin typeface="Arial"/>
                <a:cs typeface="Arial"/>
              </a:rPr>
              <a:t>to the </a:t>
            </a:r>
            <a:r>
              <a:rPr dirty="0" sz="2000" spc="-10">
                <a:latin typeface="Arial"/>
                <a:cs typeface="Arial"/>
              </a:rPr>
              <a:t>SAPUI5 </a:t>
            </a:r>
            <a:r>
              <a:rPr dirty="0" sz="2000" spc="-15">
                <a:latin typeface="Arial"/>
                <a:cs typeface="Arial"/>
              </a:rPr>
              <a:t>ABAP</a:t>
            </a:r>
            <a:r>
              <a:rPr dirty="0" sz="2000" spc="2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repository:</a:t>
            </a:r>
            <a:endParaRPr sz="2000">
              <a:latin typeface="Arial"/>
              <a:cs typeface="Arial"/>
            </a:endParaRPr>
          </a:p>
          <a:p>
            <a:pPr marL="280670" indent="-268605">
              <a:lnSpc>
                <a:spcPct val="100000"/>
              </a:lnSpc>
              <a:spcBef>
                <a:spcPts val="1090"/>
              </a:spcBef>
              <a:buClr>
                <a:srgbClr val="EFAB00"/>
              </a:buClr>
              <a:buAutoNum type="arabicPeriod"/>
              <a:tabLst>
                <a:tab pos="281305" algn="l"/>
              </a:tabLst>
            </a:pPr>
            <a:r>
              <a:rPr dirty="0" sz="1800">
                <a:latin typeface="Arial"/>
                <a:cs typeface="Arial"/>
              </a:rPr>
              <a:t>Choose the system </a:t>
            </a:r>
            <a:r>
              <a:rPr dirty="0" sz="1800" spc="-5">
                <a:latin typeface="Arial"/>
                <a:cs typeface="Arial"/>
              </a:rPr>
              <a:t>you </a:t>
            </a:r>
            <a:r>
              <a:rPr dirty="0" sz="1800" spc="-10">
                <a:latin typeface="Arial"/>
                <a:cs typeface="Arial"/>
              </a:rPr>
              <a:t>want </a:t>
            </a:r>
            <a:r>
              <a:rPr dirty="0" sz="1800">
                <a:latin typeface="Arial"/>
                <a:cs typeface="Arial"/>
              </a:rPr>
              <a:t>to deploy</a:t>
            </a:r>
            <a:r>
              <a:rPr dirty="0" sz="1800" spc="-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endParaRPr sz="1800">
              <a:latin typeface="Arial"/>
              <a:cs typeface="Arial"/>
            </a:endParaRPr>
          </a:p>
          <a:p>
            <a:pPr marL="280670" indent="-268605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AutoNum type="arabicPeriod"/>
              <a:tabLst>
                <a:tab pos="281305" algn="l"/>
              </a:tabLst>
            </a:pPr>
            <a:r>
              <a:rPr dirty="0" sz="1800">
                <a:latin typeface="Arial"/>
                <a:cs typeface="Arial"/>
              </a:rPr>
              <a:t>Deploy </a:t>
            </a:r>
            <a:r>
              <a:rPr dirty="0" sz="1800" spc="-5">
                <a:latin typeface="Arial"/>
                <a:cs typeface="Arial"/>
              </a:rPr>
              <a:t>your </a:t>
            </a:r>
            <a:r>
              <a:rPr dirty="0" sz="1800">
                <a:latin typeface="Arial"/>
                <a:cs typeface="Arial"/>
              </a:rPr>
              <a:t>application as a new application or update an </a:t>
            </a:r>
            <a:r>
              <a:rPr dirty="0" sz="1800" spc="-5">
                <a:latin typeface="Arial"/>
                <a:cs typeface="Arial"/>
              </a:rPr>
              <a:t>existing</a:t>
            </a:r>
            <a:r>
              <a:rPr dirty="0" sz="1800" spc="-3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application</a:t>
            </a:r>
            <a:endParaRPr sz="1800">
              <a:latin typeface="Arial"/>
              <a:cs typeface="Arial"/>
            </a:endParaRPr>
          </a:p>
          <a:p>
            <a:pPr marL="280670" indent="-268605">
              <a:lnSpc>
                <a:spcPct val="100000"/>
              </a:lnSpc>
              <a:spcBef>
                <a:spcPts val="1085"/>
              </a:spcBef>
              <a:buClr>
                <a:srgbClr val="EFAB00"/>
              </a:buClr>
              <a:buAutoNum type="arabicPeriod"/>
              <a:tabLst>
                <a:tab pos="281305" algn="l"/>
              </a:tabLst>
            </a:pPr>
            <a:r>
              <a:rPr dirty="0" sz="1800">
                <a:latin typeface="Arial"/>
                <a:cs typeface="Arial"/>
              </a:rPr>
              <a:t>If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required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according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your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development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status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chosen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package,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select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transport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request</a:t>
            </a:r>
            <a:endParaRPr sz="1800">
              <a:latin typeface="Arial"/>
              <a:cs typeface="Arial"/>
            </a:endParaRPr>
          </a:p>
          <a:p>
            <a:pPr marL="28067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or create a new one (the request ID </a:t>
            </a:r>
            <a:r>
              <a:rPr dirty="0" sz="1800" spc="-5">
                <a:latin typeface="Arial"/>
                <a:cs typeface="Arial"/>
              </a:rPr>
              <a:t>will </a:t>
            </a:r>
            <a:r>
              <a:rPr dirty="0" sz="1800">
                <a:latin typeface="Arial"/>
                <a:cs typeface="Arial"/>
              </a:rPr>
              <a:t>be generated</a:t>
            </a:r>
            <a:r>
              <a:rPr dirty="0" sz="1800" spc="-2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automatically)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7362" y="3735317"/>
            <a:ext cx="10196325" cy="2615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526266" y="6531964"/>
            <a:ext cx="205104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r>
              <a:rPr dirty="0" sz="900" spc="5"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</a:t>
            </a:r>
            <a:r>
              <a:rPr dirty="0"/>
              <a:t>SAP SE or </a:t>
            </a:r>
            <a:r>
              <a:rPr dirty="0" spc="-5"/>
              <a:t>an </a:t>
            </a:r>
            <a:r>
              <a:rPr dirty="0"/>
              <a:t>SAP affiliate company. All rights </a:t>
            </a:r>
            <a:r>
              <a:rPr dirty="0" spc="-10"/>
              <a:t>reserved.</a:t>
            </a:r>
            <a:r>
              <a:rPr dirty="0" spc="10"/>
              <a:t> </a:t>
            </a:r>
            <a:r>
              <a:rPr dirty="0" spc="-395"/>
              <a:t>ǀ</a:t>
            </a:r>
            <a:r>
              <a:rPr dirty="0" spc="31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9727" y="1207508"/>
            <a:ext cx="9631045" cy="1000760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5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>
                <a:latin typeface="Arial"/>
                <a:cs typeface="Arial"/>
              </a:rPr>
              <a:t>Complete and </a:t>
            </a:r>
            <a:r>
              <a:rPr dirty="0" sz="1800" spc="-5">
                <a:latin typeface="Arial"/>
                <a:cs typeface="Arial"/>
              </a:rPr>
              <a:t>working </a:t>
            </a:r>
            <a:r>
              <a:rPr dirty="0" sz="1800">
                <a:latin typeface="Arial"/>
                <a:cs typeface="Arial"/>
              </a:rPr>
              <a:t>SAP Fiori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apps</a:t>
            </a:r>
            <a:endParaRPr sz="18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>
                <a:latin typeface="Arial"/>
                <a:cs typeface="Arial"/>
              </a:rPr>
              <a:t>Provide </a:t>
            </a:r>
            <a:r>
              <a:rPr dirty="0" sz="1800" spc="-5">
                <a:latin typeface="Arial"/>
                <a:cs typeface="Arial"/>
              </a:rPr>
              <a:t>exemplary </a:t>
            </a:r>
            <a:r>
              <a:rPr dirty="0" sz="1800">
                <a:latin typeface="Arial"/>
                <a:cs typeface="Arial"/>
              </a:rPr>
              <a:t>code, </a:t>
            </a:r>
            <a:r>
              <a:rPr dirty="0" sz="1800" spc="-5">
                <a:latin typeface="Arial"/>
                <a:cs typeface="Arial"/>
              </a:rPr>
              <a:t>comprehensive </a:t>
            </a:r>
            <a:r>
              <a:rPr dirty="0" sz="1800">
                <a:latin typeface="Arial"/>
                <a:cs typeface="Arial"/>
              </a:rPr>
              <a:t>comments, </a:t>
            </a:r>
            <a:r>
              <a:rPr dirty="0" sz="1800" spc="5">
                <a:latin typeface="Arial"/>
                <a:cs typeface="Arial"/>
              </a:rPr>
              <a:t>best-practices </a:t>
            </a:r>
            <a:r>
              <a:rPr dirty="0" sz="1800">
                <a:latin typeface="Arial"/>
                <a:cs typeface="Arial"/>
              </a:rPr>
              <a:t>for SAP Fiori</a:t>
            </a:r>
            <a:r>
              <a:rPr dirty="0" sz="1800" spc="-2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39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5">
                <a:latin typeface="Arial"/>
                <a:cs typeface="Arial"/>
              </a:rPr>
              <a:t>Mock-server </a:t>
            </a:r>
            <a:r>
              <a:rPr dirty="0" sz="1800">
                <a:latin typeface="Arial"/>
                <a:cs typeface="Arial"/>
              </a:rPr>
              <a:t>support for testing </a:t>
            </a:r>
            <a:r>
              <a:rPr dirty="0" sz="1800" spc="-5">
                <a:latin typeface="Arial"/>
                <a:cs typeface="Arial"/>
              </a:rPr>
              <a:t>without a </a:t>
            </a:r>
            <a:r>
              <a:rPr dirty="0" sz="1800" spc="10">
                <a:latin typeface="Arial"/>
                <a:cs typeface="Arial"/>
              </a:rPr>
              <a:t>back-end</a:t>
            </a:r>
            <a:r>
              <a:rPr dirty="0" sz="1800" spc="-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11175" y="2436495"/>
          <a:ext cx="11179175" cy="3930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77490"/>
                <a:gridCol w="2803525"/>
                <a:gridCol w="2846705"/>
                <a:gridCol w="2731770"/>
              </a:tblGrid>
              <a:tr h="10515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5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Shop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algn="ctr" marL="267970" marR="264160" indent="-63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 spc="-15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browse products and add  them </a:t>
                      </a:r>
                      <a:r>
                        <a:rPr dirty="0" sz="1400" spc="-10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400" spc="-5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1400" spc="-15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shopping</a:t>
                      </a:r>
                      <a:r>
                        <a:rPr dirty="0" sz="1400" spc="40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5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basket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Approve </a:t>
                      </a:r>
                      <a:r>
                        <a:rPr dirty="0" sz="1600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Purchase</a:t>
                      </a:r>
                      <a:r>
                        <a:rPr dirty="0" sz="1600" spc="-20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Orders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algn="ctr" marL="321310" marR="31051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 spc="-15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review and approve/reject  purchase</a:t>
                      </a:r>
                      <a:r>
                        <a:rPr dirty="0" sz="1400" spc="25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orders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5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Manage</a:t>
                      </a:r>
                      <a:r>
                        <a:rPr dirty="0" sz="1600" spc="-50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Products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algn="ctr" marL="126364" marR="11493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 spc="-10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maintain </a:t>
                      </a:r>
                      <a:r>
                        <a:rPr dirty="0" sz="1400" spc="-15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the product master of  the</a:t>
                      </a:r>
                      <a:r>
                        <a:rPr dirty="0" sz="1400" spc="5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5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shop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Procurement</a:t>
                      </a:r>
                      <a:r>
                        <a:rPr dirty="0" sz="1600" spc="-60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Overview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algn="ctr" marL="194310" marR="18605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 spc="-20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An overview </a:t>
                      </a:r>
                      <a:r>
                        <a:rPr dirty="0" sz="1400" spc="-15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of the </a:t>
                      </a:r>
                      <a:r>
                        <a:rPr dirty="0" sz="1400" spc="-20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revenue,  </a:t>
                      </a:r>
                      <a:r>
                        <a:rPr dirty="0" sz="1400" spc="-15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best </a:t>
                      </a:r>
                      <a:r>
                        <a:rPr dirty="0" sz="1400" spc="-10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sellers, </a:t>
                      </a:r>
                      <a:r>
                        <a:rPr dirty="0" sz="1400" spc="-15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new sales  </a:t>
                      </a:r>
                      <a:r>
                        <a:rPr dirty="0" sz="1400" spc="-10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orders, </a:t>
                      </a:r>
                      <a:r>
                        <a:rPr dirty="0" sz="1400" spc="-15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400" spc="35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more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65158">
                <a:tc>
                  <a:txBody>
                    <a:bodyPr/>
                    <a:lstStyle/>
                    <a:p>
                      <a:pPr marL="301625" indent="-180340">
                        <a:lnSpc>
                          <a:spcPct val="100000"/>
                        </a:lnSpc>
                        <a:spcBef>
                          <a:spcPts val="340"/>
                        </a:spcBef>
                        <a:buFont typeface="Wingdings"/>
                        <a:buChar char=""/>
                        <a:tabLst>
                          <a:tab pos="302260" algn="l"/>
                        </a:tabLst>
                      </a:pPr>
                      <a:r>
                        <a:rPr dirty="0" sz="1400" spc="-15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Transactional</a:t>
                      </a:r>
                      <a:r>
                        <a:rPr dirty="0" sz="1400" spc="4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application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01625" indent="-180340">
                        <a:lnSpc>
                          <a:spcPct val="100000"/>
                        </a:lnSpc>
                        <a:buFont typeface="Wingdings"/>
                        <a:buChar char=""/>
                        <a:tabLst>
                          <a:tab pos="302260" algn="l"/>
                        </a:tabLst>
                      </a:pPr>
                      <a:r>
                        <a:rPr dirty="0" sz="1400" spc="-15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Freestyle</a:t>
                      </a:r>
                      <a:r>
                        <a:rPr dirty="0" sz="1400" spc="8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application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01625" indent="-180340">
                        <a:lnSpc>
                          <a:spcPct val="100000"/>
                        </a:lnSpc>
                        <a:buFont typeface="Wingdings"/>
                        <a:buChar char=""/>
                        <a:tabLst>
                          <a:tab pos="302260" algn="l"/>
                        </a:tabLst>
                      </a:pPr>
                      <a:r>
                        <a:rPr dirty="0" sz="140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Worklist</a:t>
                      </a:r>
                      <a:r>
                        <a:rPr dirty="0" sz="1400" spc="-85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5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pattern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2260" indent="-180340">
                        <a:lnSpc>
                          <a:spcPct val="100000"/>
                        </a:lnSpc>
                        <a:spcBef>
                          <a:spcPts val="340"/>
                        </a:spcBef>
                        <a:buFont typeface="Wingdings"/>
                        <a:buChar char=""/>
                        <a:tabLst>
                          <a:tab pos="302895" algn="l"/>
                        </a:tabLst>
                      </a:pPr>
                      <a:r>
                        <a:rPr dirty="0" sz="1400" spc="-15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Transactional</a:t>
                      </a:r>
                      <a:r>
                        <a:rPr dirty="0" sz="1400" spc="35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application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02260" indent="-180340">
                        <a:lnSpc>
                          <a:spcPct val="100000"/>
                        </a:lnSpc>
                        <a:buFont typeface="Wingdings"/>
                        <a:buChar char=""/>
                        <a:tabLst>
                          <a:tab pos="302895" algn="l"/>
                        </a:tabLst>
                      </a:pPr>
                      <a:r>
                        <a:rPr dirty="0" sz="1400" spc="-15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Freestyle</a:t>
                      </a:r>
                      <a:r>
                        <a:rPr dirty="0" sz="1400" spc="8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application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02260" marR="532130" indent="-180340">
                        <a:lnSpc>
                          <a:spcPct val="100000"/>
                        </a:lnSpc>
                        <a:buFont typeface="Wingdings"/>
                        <a:buChar char=""/>
                        <a:tabLst>
                          <a:tab pos="302895" algn="l"/>
                        </a:tabLst>
                      </a:pPr>
                      <a:r>
                        <a:rPr dirty="0" sz="1400" spc="-5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Split view</a:t>
                      </a:r>
                      <a:r>
                        <a:rPr dirty="0" sz="1400" spc="-6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(Master-Detail)  </a:t>
                      </a:r>
                      <a:r>
                        <a:rPr dirty="0" sz="1400" spc="-15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pattern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2895" indent="-180340">
                        <a:lnSpc>
                          <a:spcPct val="100000"/>
                        </a:lnSpc>
                        <a:spcBef>
                          <a:spcPts val="340"/>
                        </a:spcBef>
                        <a:buFont typeface="Wingdings"/>
                        <a:buChar char=""/>
                        <a:tabLst>
                          <a:tab pos="303530" algn="l"/>
                        </a:tabLst>
                      </a:pPr>
                      <a:r>
                        <a:rPr dirty="0" sz="1400" spc="-15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Transactional </a:t>
                      </a:r>
                      <a:r>
                        <a:rPr dirty="0" sz="1400" spc="-1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application</a:t>
                      </a:r>
                      <a:r>
                        <a:rPr dirty="0" sz="1400" spc="75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with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02895">
                        <a:lnSpc>
                          <a:spcPct val="100000"/>
                        </a:lnSpc>
                      </a:pPr>
                      <a:r>
                        <a:rPr dirty="0" sz="1400" spc="-1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edit</a:t>
                      </a:r>
                      <a:r>
                        <a:rPr dirty="0" sz="1400" spc="1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capabilities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02895" indent="-180340">
                        <a:lnSpc>
                          <a:spcPct val="100000"/>
                        </a:lnSpc>
                        <a:buFont typeface="Wingdings"/>
                        <a:buChar char=""/>
                        <a:tabLst>
                          <a:tab pos="303530" algn="l"/>
                        </a:tabLst>
                      </a:pPr>
                      <a:r>
                        <a:rPr dirty="0" sz="1400" spc="-5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SAP </a:t>
                      </a:r>
                      <a:r>
                        <a:rPr dirty="0" sz="1400" spc="-1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Fiori elements</a:t>
                      </a:r>
                      <a:r>
                        <a:rPr dirty="0" sz="1400" spc="25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application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02895" indent="-180340">
                        <a:lnSpc>
                          <a:spcPct val="100000"/>
                        </a:lnSpc>
                        <a:buFont typeface="Wingdings"/>
                        <a:buChar char=""/>
                        <a:tabLst>
                          <a:tab pos="303530" algn="l"/>
                        </a:tabLst>
                      </a:pPr>
                      <a:r>
                        <a:rPr dirty="0" sz="140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Worklist</a:t>
                      </a:r>
                      <a:r>
                        <a:rPr dirty="0" sz="1400" spc="-85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5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pattern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 indent="-180340">
                        <a:lnSpc>
                          <a:spcPct val="100000"/>
                        </a:lnSpc>
                        <a:spcBef>
                          <a:spcPts val="340"/>
                        </a:spcBef>
                        <a:buFont typeface="Wingdings"/>
                        <a:buChar char=""/>
                        <a:tabLst>
                          <a:tab pos="304165" algn="l"/>
                        </a:tabLst>
                      </a:pPr>
                      <a:r>
                        <a:rPr dirty="0" sz="1400" spc="-5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SAP </a:t>
                      </a:r>
                      <a:r>
                        <a:rPr dirty="0" sz="1400" spc="-1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Fiori</a:t>
                      </a:r>
                      <a:r>
                        <a:rPr dirty="0" sz="1400" spc="-5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elements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</a:pPr>
                      <a:r>
                        <a:rPr dirty="0" sz="1400" spc="-1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application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04165" indent="-180340">
                        <a:lnSpc>
                          <a:spcPct val="100000"/>
                        </a:lnSpc>
                        <a:buFont typeface="Wingdings"/>
                        <a:buChar char=""/>
                        <a:tabLst>
                          <a:tab pos="304165" algn="l"/>
                        </a:tabLst>
                      </a:pPr>
                      <a:r>
                        <a:rPr dirty="0" sz="1400" spc="-1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Overview Page</a:t>
                      </a:r>
                      <a:r>
                        <a:rPr dirty="0" sz="1400" spc="50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5">
                          <a:solidFill>
                            <a:srgbClr val="008FD2"/>
                          </a:solidFill>
                          <a:latin typeface="Arial"/>
                          <a:cs typeface="Arial"/>
                        </a:rPr>
                        <a:t>pattern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739129" y="4485126"/>
            <a:ext cx="2326406" cy="1744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31097" y="4485126"/>
            <a:ext cx="2326406" cy="17442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51609" y="4482074"/>
            <a:ext cx="2308119" cy="17472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59647" y="4482074"/>
            <a:ext cx="2311154" cy="17472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09727" y="243027"/>
            <a:ext cx="3695700" cy="60388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Deploying the App to Cloud</a:t>
            </a:r>
            <a:r>
              <a:rPr dirty="0" sz="1800" spc="-275" b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Foundry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pc="-35"/>
              <a:t>SAP </a:t>
            </a:r>
            <a:r>
              <a:rPr dirty="0" spc="-5"/>
              <a:t>Fiori </a:t>
            </a:r>
            <a:r>
              <a:rPr dirty="0" spc="-10"/>
              <a:t>sample</a:t>
            </a:r>
            <a:r>
              <a:rPr dirty="0" spc="65"/>
              <a:t> </a:t>
            </a:r>
            <a:r>
              <a:rPr dirty="0" spc="-5"/>
              <a:t>applications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526266" y="6531964"/>
            <a:ext cx="205104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r>
              <a:rPr dirty="0" sz="900" spc="5">
                <a:latin typeface="Arial"/>
                <a:cs typeface="Arial"/>
              </a:rPr>
              <a:t>10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</a:t>
            </a:r>
            <a:r>
              <a:rPr dirty="0"/>
              <a:t>SAP SE or </a:t>
            </a:r>
            <a:r>
              <a:rPr dirty="0" spc="-5"/>
              <a:t>an </a:t>
            </a:r>
            <a:r>
              <a:rPr dirty="0"/>
              <a:t>SAP affiliate company. All rights </a:t>
            </a:r>
            <a:r>
              <a:rPr dirty="0" spc="-10"/>
              <a:t>reserved.</a:t>
            </a:r>
            <a:r>
              <a:rPr dirty="0" spc="10"/>
              <a:t> </a:t>
            </a:r>
            <a:r>
              <a:rPr dirty="0" spc="-395"/>
              <a:t>ǀ</a:t>
            </a:r>
            <a:r>
              <a:rPr dirty="0" spc="31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00568" y="1632199"/>
            <a:ext cx="5589270" cy="4730115"/>
            <a:chOff x="6100568" y="1632199"/>
            <a:chExt cx="5589270" cy="4730115"/>
          </a:xfrm>
        </p:grpSpPr>
        <p:sp>
          <p:nvSpPr>
            <p:cNvPr id="3" name="object 3"/>
            <p:cNvSpPr/>
            <p:nvPr/>
          </p:nvSpPr>
          <p:spPr>
            <a:xfrm>
              <a:off x="6100568" y="1632199"/>
              <a:ext cx="5231136" cy="43441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162544" y="4739639"/>
              <a:ext cx="3527298" cy="16222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13689" y="1619503"/>
            <a:ext cx="5121275" cy="2449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2405" marR="13970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>
                <a:latin typeface="Arial"/>
                <a:cs typeface="Arial"/>
              </a:rPr>
              <a:t>Create </a:t>
            </a:r>
            <a:r>
              <a:rPr dirty="0" sz="1800" spc="-5">
                <a:latin typeface="Arial"/>
                <a:cs typeface="Arial"/>
              </a:rPr>
              <a:t>a </a:t>
            </a:r>
            <a:r>
              <a:rPr dirty="0" sz="1800">
                <a:latin typeface="Arial"/>
                <a:cs typeface="Arial"/>
              </a:rPr>
              <a:t>new </a:t>
            </a:r>
            <a:r>
              <a:rPr dirty="0" sz="1800" spc="-10">
                <a:latin typeface="Arial"/>
                <a:cs typeface="Arial"/>
              </a:rPr>
              <a:t>HTML5 </a:t>
            </a:r>
            <a:r>
              <a:rPr dirty="0" sz="1800">
                <a:latin typeface="Arial"/>
                <a:cs typeface="Arial"/>
              </a:rPr>
              <a:t>module in an </a:t>
            </a:r>
            <a:r>
              <a:rPr dirty="0" sz="1800" spc="-20">
                <a:latin typeface="Arial"/>
                <a:cs typeface="Arial"/>
              </a:rPr>
              <a:t>MTA </a:t>
            </a:r>
            <a:r>
              <a:rPr dirty="0" sz="1800">
                <a:latin typeface="Arial"/>
                <a:cs typeface="Arial"/>
              </a:rPr>
              <a:t>project/  </a:t>
            </a:r>
            <a:r>
              <a:rPr dirty="0" sz="1800" spc="5">
                <a:latin typeface="Arial"/>
                <a:cs typeface="Arial"/>
              </a:rPr>
              <a:t>business </a:t>
            </a:r>
            <a:r>
              <a:rPr dirty="0" sz="1800">
                <a:latin typeface="Arial"/>
                <a:cs typeface="Arial"/>
              </a:rPr>
              <a:t>application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project</a:t>
            </a:r>
            <a:endParaRPr sz="1800">
              <a:latin typeface="Arial"/>
              <a:cs typeface="Arial"/>
            </a:endParaRPr>
          </a:p>
          <a:p>
            <a:pPr marL="192405" marR="39179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>
                <a:latin typeface="Arial"/>
                <a:cs typeface="Arial"/>
              </a:rPr>
              <a:t>Choose one of the available templates for</a:t>
            </a:r>
            <a:r>
              <a:rPr dirty="0" sz="1800" spc="-2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  </a:t>
            </a:r>
            <a:r>
              <a:rPr dirty="0" sz="1800" spc="-15">
                <a:latin typeface="Arial"/>
                <a:cs typeface="Arial"/>
              </a:rPr>
              <a:t>HTML5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application</a:t>
            </a:r>
            <a:endParaRPr sz="1800">
              <a:latin typeface="Arial"/>
              <a:cs typeface="Arial"/>
            </a:endParaRPr>
          </a:p>
          <a:p>
            <a:pPr marL="192405" marR="5651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>
                <a:latin typeface="Arial"/>
                <a:cs typeface="Arial"/>
              </a:rPr>
              <a:t>A folder for </a:t>
            </a:r>
            <a:r>
              <a:rPr dirty="0" sz="1800" spc="-5">
                <a:latin typeface="Arial"/>
                <a:cs typeface="Arial"/>
              </a:rPr>
              <a:t>your </a:t>
            </a:r>
            <a:r>
              <a:rPr dirty="0" sz="1800">
                <a:latin typeface="Arial"/>
                <a:cs typeface="Arial"/>
              </a:rPr>
              <a:t>module is created in the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project  and skeleton files are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generated</a:t>
            </a:r>
            <a:endParaRPr sz="18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10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mta.yaml is updated </a:t>
            </a:r>
            <a:r>
              <a:rPr dirty="0" sz="1800" spc="-10">
                <a:latin typeface="Arial"/>
                <a:cs typeface="Arial"/>
              </a:rPr>
              <a:t>with </a:t>
            </a:r>
            <a:r>
              <a:rPr dirty="0" sz="1800">
                <a:latin typeface="Arial"/>
                <a:cs typeface="Arial"/>
              </a:rPr>
              <a:t>the module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default</a:t>
            </a:r>
            <a:endParaRPr sz="1800">
              <a:latin typeface="Arial"/>
              <a:cs typeface="Arial"/>
            </a:endParaRPr>
          </a:p>
          <a:p>
            <a:pPr marL="19240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parameters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54111" y="259079"/>
            <a:ext cx="1118870" cy="502920"/>
          </a:xfrm>
          <a:custGeom>
            <a:avLst/>
            <a:gdLst/>
            <a:ahLst/>
            <a:cxnLst/>
            <a:rect l="l" t="t" r="r" b="b"/>
            <a:pathLst>
              <a:path w="1118870" h="502920">
                <a:moveTo>
                  <a:pt x="968883" y="0"/>
                </a:moveTo>
                <a:lnTo>
                  <a:pt x="0" y="0"/>
                </a:lnTo>
                <a:lnTo>
                  <a:pt x="0" y="502920"/>
                </a:lnTo>
                <a:lnTo>
                  <a:pt x="968883" y="502920"/>
                </a:lnTo>
                <a:lnTo>
                  <a:pt x="1118616" y="251460"/>
                </a:lnTo>
                <a:lnTo>
                  <a:pt x="968883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040369" y="387807"/>
            <a:ext cx="474980" cy="238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5" b="1">
                <a:solidFill>
                  <a:srgbClr val="FFFFFF"/>
                </a:solidFill>
                <a:latin typeface="Liberation Sans Narrow"/>
                <a:cs typeface="Liberation Sans Narrow"/>
              </a:rPr>
              <a:t>C</a:t>
            </a:r>
            <a:r>
              <a:rPr dirty="0" sz="1400" spc="5" b="1">
                <a:solidFill>
                  <a:srgbClr val="FFFFFF"/>
                </a:solidFill>
                <a:latin typeface="Liberation Sans Narrow"/>
                <a:cs typeface="Liberation Sans Narrow"/>
              </a:rPr>
              <a:t>r</a:t>
            </a:r>
            <a:r>
              <a:rPr dirty="0" sz="1400" spc="-20" b="1">
                <a:solidFill>
                  <a:srgbClr val="FFFFFF"/>
                </a:solidFill>
                <a:latin typeface="Liberation Sans Narrow"/>
                <a:cs typeface="Liberation Sans Narrow"/>
              </a:rPr>
              <a:t>ea</a:t>
            </a:r>
            <a:r>
              <a:rPr dirty="0" sz="1400" spc="-5" b="1">
                <a:solidFill>
                  <a:srgbClr val="FFFFFF"/>
                </a:solidFill>
                <a:latin typeface="Liberation Sans Narrow"/>
                <a:cs typeface="Liberation Sans Narrow"/>
              </a:rPr>
              <a:t>te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41664" y="259079"/>
            <a:ext cx="1115695" cy="502920"/>
          </a:xfrm>
          <a:custGeom>
            <a:avLst/>
            <a:gdLst/>
            <a:ahLst/>
            <a:cxnLst/>
            <a:rect l="l" t="t" r="r" b="b"/>
            <a:pathLst>
              <a:path w="1115695" h="502920">
                <a:moveTo>
                  <a:pt x="973962" y="0"/>
                </a:moveTo>
                <a:lnTo>
                  <a:pt x="0" y="0"/>
                </a:lnTo>
                <a:lnTo>
                  <a:pt x="141477" y="251460"/>
                </a:lnTo>
                <a:lnTo>
                  <a:pt x="0" y="502920"/>
                </a:lnTo>
                <a:lnTo>
                  <a:pt x="973962" y="502920"/>
                </a:lnTo>
                <a:lnTo>
                  <a:pt x="1115567" y="251460"/>
                </a:lnTo>
                <a:lnTo>
                  <a:pt x="973962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10268" y="387807"/>
            <a:ext cx="584200" cy="238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5" b="1">
                <a:solidFill>
                  <a:srgbClr val="FFFFFF"/>
                </a:solidFill>
                <a:latin typeface="Liberation Sans Narrow"/>
                <a:cs typeface="Liberation Sans Narrow"/>
              </a:rPr>
              <a:t>Develop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26168" y="259079"/>
            <a:ext cx="1115695" cy="502920"/>
          </a:xfrm>
          <a:custGeom>
            <a:avLst/>
            <a:gdLst/>
            <a:ahLst/>
            <a:cxnLst/>
            <a:rect l="l" t="t" r="r" b="b"/>
            <a:pathLst>
              <a:path w="1115695" h="502920">
                <a:moveTo>
                  <a:pt x="973962" y="0"/>
                </a:moveTo>
                <a:lnTo>
                  <a:pt x="0" y="0"/>
                </a:lnTo>
                <a:lnTo>
                  <a:pt x="141477" y="251460"/>
                </a:lnTo>
                <a:lnTo>
                  <a:pt x="0" y="502920"/>
                </a:lnTo>
                <a:lnTo>
                  <a:pt x="973962" y="502920"/>
                </a:lnTo>
                <a:lnTo>
                  <a:pt x="1115567" y="251460"/>
                </a:lnTo>
                <a:lnTo>
                  <a:pt x="973962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913746" y="387807"/>
            <a:ext cx="872490" cy="238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FFFFFF"/>
                </a:solidFill>
                <a:latin typeface="Liberation Sans Narrow"/>
                <a:cs typeface="Liberation Sans Narrow"/>
              </a:rPr>
              <a:t>Build </a:t>
            </a:r>
            <a:r>
              <a:rPr dirty="0" sz="1400" spc="-5" b="1">
                <a:solidFill>
                  <a:srgbClr val="FFFFFF"/>
                </a:solidFill>
                <a:latin typeface="Liberation Sans Narrow"/>
                <a:cs typeface="Liberation Sans Narrow"/>
              </a:rPr>
              <a:t>&amp;</a:t>
            </a:r>
            <a:r>
              <a:rPr dirty="0" sz="1400" spc="-3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Liberation Sans Narrow"/>
                <a:cs typeface="Liberation Sans Narrow"/>
              </a:rPr>
              <a:t>Test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713719" y="259079"/>
            <a:ext cx="1115695" cy="502920"/>
          </a:xfrm>
          <a:custGeom>
            <a:avLst/>
            <a:gdLst/>
            <a:ahLst/>
            <a:cxnLst/>
            <a:rect l="l" t="t" r="r" b="b"/>
            <a:pathLst>
              <a:path w="1115695" h="502920">
                <a:moveTo>
                  <a:pt x="973962" y="0"/>
                </a:moveTo>
                <a:lnTo>
                  <a:pt x="0" y="0"/>
                </a:lnTo>
                <a:lnTo>
                  <a:pt x="141604" y="251460"/>
                </a:lnTo>
                <a:lnTo>
                  <a:pt x="0" y="502920"/>
                </a:lnTo>
                <a:lnTo>
                  <a:pt x="973962" y="502920"/>
                </a:lnTo>
                <a:lnTo>
                  <a:pt x="1115568" y="251460"/>
                </a:lnTo>
                <a:lnTo>
                  <a:pt x="973962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1021314" y="387807"/>
            <a:ext cx="507365" cy="238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5" b="1">
                <a:solidFill>
                  <a:srgbClr val="FFFFFF"/>
                </a:solidFill>
                <a:latin typeface="Liberation Sans Narrow"/>
                <a:cs typeface="Liberation Sans Narrow"/>
              </a:rPr>
              <a:t>De</a:t>
            </a:r>
            <a:r>
              <a:rPr dirty="0" sz="1400" spc="-5" b="1">
                <a:solidFill>
                  <a:srgbClr val="FFFFFF"/>
                </a:solidFill>
                <a:latin typeface="Liberation Sans Narrow"/>
                <a:cs typeface="Liberation Sans Narrow"/>
              </a:rPr>
              <a:t>p</a:t>
            </a:r>
            <a:r>
              <a:rPr dirty="0" sz="1400" spc="-15" b="1">
                <a:solidFill>
                  <a:srgbClr val="FFFFFF"/>
                </a:solidFill>
                <a:latin typeface="Liberation Sans Narrow"/>
                <a:cs typeface="Liberation Sans Narrow"/>
              </a:rPr>
              <a:t>l</a:t>
            </a:r>
            <a:r>
              <a:rPr dirty="0" sz="1400" spc="-5" b="1">
                <a:solidFill>
                  <a:srgbClr val="FFFFFF"/>
                </a:solidFill>
                <a:latin typeface="Liberation Sans Narrow"/>
                <a:cs typeface="Liberation Sans Narrow"/>
              </a:rPr>
              <a:t>oy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526266" y="6531964"/>
            <a:ext cx="205104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r>
              <a:rPr dirty="0" sz="900" spc="5">
                <a:latin typeface="Arial"/>
                <a:cs typeface="Arial"/>
              </a:rPr>
              <a:t>11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</a:t>
            </a:r>
            <a:r>
              <a:rPr dirty="0"/>
              <a:t>SAP SE or </a:t>
            </a:r>
            <a:r>
              <a:rPr dirty="0" spc="-5"/>
              <a:t>an </a:t>
            </a:r>
            <a:r>
              <a:rPr dirty="0"/>
              <a:t>SAP affiliate company. All rights </a:t>
            </a:r>
            <a:r>
              <a:rPr dirty="0" spc="-10"/>
              <a:t>reserved.</a:t>
            </a:r>
            <a:r>
              <a:rPr dirty="0" spc="10"/>
              <a:t> </a:t>
            </a:r>
            <a:r>
              <a:rPr dirty="0" spc="-395"/>
              <a:t>ǀ</a:t>
            </a:r>
            <a:r>
              <a:rPr dirty="0" spc="315"/>
              <a:t> </a:t>
            </a:r>
            <a:r>
              <a:rPr dirty="0" spc="-5"/>
              <a:t>PUBLIC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09727" y="243027"/>
            <a:ext cx="3695700" cy="60388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Deploying the App to Cloud</a:t>
            </a:r>
            <a:r>
              <a:rPr dirty="0" sz="1800" spc="-275" b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Foundry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pc="-10"/>
              <a:t>Create </a:t>
            </a:r>
            <a:r>
              <a:rPr dirty="0" spc="-5"/>
              <a:t>an </a:t>
            </a:r>
            <a:r>
              <a:rPr dirty="0" spc="5"/>
              <a:t>HTML5 </a:t>
            </a:r>
            <a:r>
              <a:rPr dirty="0" spc="-5"/>
              <a:t>module –</a:t>
            </a:r>
            <a:r>
              <a:rPr dirty="0" spc="-40"/>
              <a:t> </a:t>
            </a:r>
            <a:r>
              <a:rPr dirty="0" spc="-5"/>
              <a:t>UI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9727" y="243027"/>
            <a:ext cx="3695700" cy="603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Deploying the App to Cloud</a:t>
            </a:r>
            <a:r>
              <a:rPr dirty="0" sz="1800" spc="-27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Foundry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z="2000" spc="-5" b="1">
                <a:latin typeface="Arial"/>
                <a:cs typeface="Arial"/>
              </a:rPr>
              <a:t>Further</a:t>
            </a:r>
            <a:r>
              <a:rPr dirty="0" sz="2000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Reading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347" y="1618945"/>
            <a:ext cx="5770880" cy="3623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>
                <a:latin typeface="Arial"/>
                <a:cs typeface="Arial"/>
              </a:rPr>
              <a:t>SAP </a:t>
            </a:r>
            <a:r>
              <a:rPr dirty="0" sz="1800" spc="15">
                <a:latin typeface="Arial"/>
                <a:cs typeface="Arial"/>
              </a:rPr>
              <a:t>Web </a:t>
            </a:r>
            <a:r>
              <a:rPr dirty="0" sz="1800">
                <a:latin typeface="Arial"/>
                <a:cs typeface="Arial"/>
              </a:rPr>
              <a:t>IDE Home</a:t>
            </a:r>
            <a:r>
              <a:rPr dirty="0" sz="1800" spc="-1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Page:</a:t>
            </a:r>
            <a:endParaRPr sz="1800">
              <a:latin typeface="Arial"/>
              <a:cs typeface="Arial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https://www.sap.com/developer/topics/sap-webide.html</a:t>
            </a:r>
            <a:endParaRPr sz="1800">
              <a:latin typeface="Arial"/>
              <a:cs typeface="Arial"/>
            </a:endParaRPr>
          </a:p>
          <a:p>
            <a:pPr marL="192405" marR="508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20">
                <a:latin typeface="Arial"/>
                <a:cs typeface="Arial"/>
              </a:rPr>
              <a:t>Technical </a:t>
            </a:r>
            <a:r>
              <a:rPr dirty="0" sz="1800">
                <a:latin typeface="Arial"/>
                <a:cs typeface="Arial"/>
              </a:rPr>
              <a:t>Questions – Use SAP Community: </a:t>
            </a:r>
            <a:r>
              <a:rPr dirty="0" u="heavy" sz="18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3"/>
              </a:rPr>
              <a:t>https://answers.sap.com/tags/73554900100700001351</a:t>
            </a:r>
            <a:endParaRPr sz="18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>
                <a:latin typeface="Arial"/>
                <a:cs typeface="Arial"/>
              </a:rPr>
              <a:t>SAP Cloud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Platform:</a:t>
            </a:r>
            <a:endParaRPr sz="1800">
              <a:latin typeface="Arial"/>
              <a:cs typeface="Arial"/>
            </a:endParaRPr>
          </a:p>
          <a:p>
            <a:pPr marL="192405">
              <a:lnSpc>
                <a:spcPct val="100000"/>
              </a:lnSpc>
            </a:pP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4"/>
              </a:rPr>
              <a:t>https://cloudplatform.sap.com/index.html</a:t>
            </a:r>
            <a:endParaRPr sz="18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>
                <a:latin typeface="Arial"/>
                <a:cs typeface="Arial"/>
              </a:rPr>
              <a:t>SAP Cloud Platform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Trial:</a:t>
            </a:r>
            <a:endParaRPr sz="1800">
              <a:latin typeface="Arial"/>
              <a:cs typeface="Arial"/>
            </a:endParaRPr>
          </a:p>
          <a:p>
            <a:pPr marL="192405">
              <a:lnSpc>
                <a:spcPct val="100000"/>
              </a:lnSpc>
            </a:pP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5"/>
              </a:rPr>
              <a:t>https://account.hanatrial.ondemand.com/</a:t>
            </a:r>
            <a:endParaRPr sz="1800">
              <a:latin typeface="Arial"/>
              <a:cs typeface="Arial"/>
            </a:endParaRPr>
          </a:p>
          <a:p>
            <a:pPr marL="192405" marR="22923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>
                <a:latin typeface="Arial"/>
                <a:cs typeface="Arial"/>
              </a:rPr>
              <a:t>SAP Help Portal for Deployment to Cloud Foundry: </a:t>
            </a:r>
            <a:r>
              <a:rPr dirty="0" u="heavy" sz="18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6"/>
              </a:rPr>
              <a:t>https://help.sap.com/viewer/65de2977205c403bbc 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6"/>
              </a:rPr>
              <a:t> 107264b8eccf4b/Cloud/en-US/c4f0d850b6ba46089a 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dirty="0" u="heavy" sz="18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6"/>
              </a:rPr>
              <a:t>76d53ab805c9e6.html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13776" y="1630679"/>
            <a:ext cx="3563112" cy="47152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229343" y="262127"/>
            <a:ext cx="2435860" cy="612775"/>
          </a:xfrm>
          <a:custGeom>
            <a:avLst/>
            <a:gdLst/>
            <a:ahLst/>
            <a:cxnLst/>
            <a:rect l="l" t="t" r="r" b="b"/>
            <a:pathLst>
              <a:path w="2435859" h="612775">
                <a:moveTo>
                  <a:pt x="0" y="102108"/>
                </a:moveTo>
                <a:lnTo>
                  <a:pt x="8024" y="62364"/>
                </a:lnTo>
                <a:lnTo>
                  <a:pt x="29908" y="29908"/>
                </a:lnTo>
                <a:lnTo>
                  <a:pt x="62364" y="8024"/>
                </a:lnTo>
                <a:lnTo>
                  <a:pt x="102107" y="0"/>
                </a:lnTo>
                <a:lnTo>
                  <a:pt x="2333244" y="0"/>
                </a:lnTo>
                <a:lnTo>
                  <a:pt x="2372987" y="8024"/>
                </a:lnTo>
                <a:lnTo>
                  <a:pt x="2405443" y="29908"/>
                </a:lnTo>
                <a:lnTo>
                  <a:pt x="2427327" y="62364"/>
                </a:lnTo>
                <a:lnTo>
                  <a:pt x="2435352" y="102108"/>
                </a:lnTo>
                <a:lnTo>
                  <a:pt x="2435352" y="510539"/>
                </a:lnTo>
                <a:lnTo>
                  <a:pt x="2427327" y="550283"/>
                </a:lnTo>
                <a:lnTo>
                  <a:pt x="2405443" y="582739"/>
                </a:lnTo>
                <a:lnTo>
                  <a:pt x="2372987" y="604623"/>
                </a:lnTo>
                <a:lnTo>
                  <a:pt x="2333244" y="612648"/>
                </a:lnTo>
                <a:lnTo>
                  <a:pt x="102107" y="612648"/>
                </a:lnTo>
                <a:lnTo>
                  <a:pt x="62364" y="604623"/>
                </a:lnTo>
                <a:lnTo>
                  <a:pt x="29908" y="582739"/>
                </a:lnTo>
                <a:lnTo>
                  <a:pt x="8024" y="550283"/>
                </a:lnTo>
                <a:lnTo>
                  <a:pt x="0" y="510539"/>
                </a:lnTo>
                <a:lnTo>
                  <a:pt x="0" y="102108"/>
                </a:lnTo>
                <a:close/>
              </a:path>
            </a:pathLst>
          </a:custGeom>
          <a:ln w="18288">
            <a:solidFill>
              <a:srgbClr val="EFA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850373" y="427989"/>
            <a:ext cx="169227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7E7E7E"/>
                </a:solidFill>
                <a:latin typeface="Arial"/>
                <a:cs typeface="Arial"/>
              </a:rPr>
              <a:t>Additional</a:t>
            </a:r>
            <a:r>
              <a:rPr dirty="0" sz="1600" spc="-114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Arial"/>
                <a:cs typeface="Arial"/>
              </a:rPr>
              <a:t>Material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23831" y="350520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5">
                <a:moveTo>
                  <a:pt x="363220" y="0"/>
                </a:moveTo>
                <a:lnTo>
                  <a:pt x="72644" y="0"/>
                </a:lnTo>
                <a:lnTo>
                  <a:pt x="44362" y="5707"/>
                </a:lnTo>
                <a:lnTo>
                  <a:pt x="21272" y="21272"/>
                </a:lnTo>
                <a:lnTo>
                  <a:pt x="5707" y="44362"/>
                </a:lnTo>
                <a:lnTo>
                  <a:pt x="0" y="72643"/>
                </a:lnTo>
                <a:lnTo>
                  <a:pt x="0" y="363219"/>
                </a:lnTo>
                <a:lnTo>
                  <a:pt x="5707" y="391501"/>
                </a:lnTo>
                <a:lnTo>
                  <a:pt x="21272" y="414591"/>
                </a:lnTo>
                <a:lnTo>
                  <a:pt x="44362" y="430156"/>
                </a:lnTo>
                <a:lnTo>
                  <a:pt x="72644" y="435863"/>
                </a:lnTo>
                <a:lnTo>
                  <a:pt x="363220" y="435863"/>
                </a:lnTo>
                <a:lnTo>
                  <a:pt x="391501" y="430156"/>
                </a:lnTo>
                <a:lnTo>
                  <a:pt x="414591" y="414591"/>
                </a:lnTo>
                <a:lnTo>
                  <a:pt x="430156" y="391501"/>
                </a:lnTo>
                <a:lnTo>
                  <a:pt x="435864" y="363219"/>
                </a:lnTo>
                <a:lnTo>
                  <a:pt x="435864" y="72643"/>
                </a:lnTo>
                <a:lnTo>
                  <a:pt x="430156" y="44362"/>
                </a:lnTo>
                <a:lnTo>
                  <a:pt x="414591" y="21272"/>
                </a:lnTo>
                <a:lnTo>
                  <a:pt x="391501" y="5707"/>
                </a:lnTo>
                <a:lnTo>
                  <a:pt x="363220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480550" y="370078"/>
            <a:ext cx="1301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26266" y="6531964"/>
            <a:ext cx="205104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r>
              <a:rPr dirty="0" sz="900" spc="5">
                <a:latin typeface="Arial"/>
                <a:cs typeface="Arial"/>
              </a:rPr>
              <a:t>12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</a:t>
            </a:r>
            <a:r>
              <a:rPr dirty="0"/>
              <a:t>SAP SE or </a:t>
            </a:r>
            <a:r>
              <a:rPr dirty="0" spc="-5"/>
              <a:t>an </a:t>
            </a:r>
            <a:r>
              <a:rPr dirty="0"/>
              <a:t>SAP affiliate company. All rights </a:t>
            </a:r>
            <a:r>
              <a:rPr dirty="0" spc="-10"/>
              <a:t>reserved.</a:t>
            </a:r>
            <a:r>
              <a:rPr dirty="0" spc="10"/>
              <a:t> </a:t>
            </a:r>
            <a:r>
              <a:rPr dirty="0" spc="-395"/>
              <a:t>ǀ</a:t>
            </a:r>
            <a:r>
              <a:rPr dirty="0" spc="31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13776" y="1636776"/>
            <a:ext cx="3563111" cy="4709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9727" y="243027"/>
            <a:ext cx="3843654" cy="60388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Deploying the App to Cloud</a:t>
            </a:r>
            <a:r>
              <a:rPr dirty="0" sz="1800" spc="-254" b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Foundry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pc="-5"/>
              <a:t>What </a:t>
            </a:r>
            <a:r>
              <a:rPr dirty="0" spc="-10"/>
              <a:t>you’ve learned </a:t>
            </a:r>
            <a:r>
              <a:rPr dirty="0" spc="-5"/>
              <a:t>in this</a:t>
            </a:r>
            <a:r>
              <a:rPr dirty="0" spc="5"/>
              <a:t> </a:t>
            </a:r>
            <a:r>
              <a:rPr dirty="0" spc="-5"/>
              <a:t>unit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26266" y="6531964"/>
            <a:ext cx="205104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r>
              <a:rPr dirty="0" sz="900" spc="5">
                <a:latin typeface="Arial"/>
                <a:cs typeface="Arial"/>
              </a:rPr>
              <a:t>13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</a:t>
            </a:r>
            <a:r>
              <a:rPr dirty="0"/>
              <a:t>SAP SE or </a:t>
            </a:r>
            <a:r>
              <a:rPr dirty="0" spc="-5"/>
              <a:t>an </a:t>
            </a:r>
            <a:r>
              <a:rPr dirty="0"/>
              <a:t>SAP affiliate company. All rights </a:t>
            </a:r>
            <a:r>
              <a:rPr dirty="0" spc="-10"/>
              <a:t>reserved.</a:t>
            </a:r>
            <a:r>
              <a:rPr dirty="0" spc="10"/>
              <a:t> </a:t>
            </a:r>
            <a:r>
              <a:rPr dirty="0" spc="-395"/>
              <a:t>ǀ</a:t>
            </a:r>
            <a:r>
              <a:rPr dirty="0" spc="315"/>
              <a:t> </a:t>
            </a:r>
            <a:r>
              <a:rPr dirty="0" spc="-5"/>
              <a:t>PUBLIC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7347" y="1542450"/>
            <a:ext cx="5339715" cy="1978025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7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>
                <a:latin typeface="Arial"/>
                <a:cs typeface="Arial"/>
              </a:rPr>
              <a:t>How to build applications in SAP </a:t>
            </a:r>
            <a:r>
              <a:rPr dirty="0" sz="1800" spc="15">
                <a:latin typeface="Arial"/>
                <a:cs typeface="Arial"/>
              </a:rPr>
              <a:t>Web</a:t>
            </a:r>
            <a:r>
              <a:rPr dirty="0" sz="1800" spc="-3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</a:t>
            </a:r>
            <a:endParaRPr sz="18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5">
                <a:latin typeface="Arial"/>
                <a:cs typeface="Arial"/>
              </a:rPr>
              <a:t>How </a:t>
            </a:r>
            <a:r>
              <a:rPr dirty="0" sz="1800">
                <a:latin typeface="Arial"/>
                <a:cs typeface="Arial"/>
              </a:rPr>
              <a:t>to develop </a:t>
            </a:r>
            <a:r>
              <a:rPr dirty="0" sz="1800" spc="-5">
                <a:latin typeface="Arial"/>
                <a:cs typeface="Arial"/>
              </a:rPr>
              <a:t>SAPUI5 </a:t>
            </a:r>
            <a:r>
              <a:rPr dirty="0" sz="1800">
                <a:latin typeface="Arial"/>
                <a:cs typeface="Arial"/>
              </a:rPr>
              <a:t>apps in the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cloud</a:t>
            </a:r>
            <a:endParaRPr sz="18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>
                <a:latin typeface="Arial"/>
                <a:cs typeface="Arial"/>
              </a:rPr>
              <a:t>How to deploy </a:t>
            </a:r>
            <a:r>
              <a:rPr dirty="0" sz="1800" spc="-5">
                <a:latin typeface="Arial"/>
                <a:cs typeface="Arial"/>
              </a:rPr>
              <a:t>your </a:t>
            </a:r>
            <a:r>
              <a:rPr dirty="0" sz="1800">
                <a:latin typeface="Arial"/>
                <a:cs typeface="Arial"/>
              </a:rPr>
              <a:t>first </a:t>
            </a:r>
            <a:r>
              <a:rPr dirty="0" sz="1800" spc="-5">
                <a:latin typeface="Arial"/>
                <a:cs typeface="Arial"/>
              </a:rPr>
              <a:t>SAPUI5 </a:t>
            </a:r>
            <a:r>
              <a:rPr dirty="0" sz="1800">
                <a:latin typeface="Arial"/>
                <a:cs typeface="Arial"/>
              </a:rPr>
              <a:t>app to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Cloud</a:t>
            </a:r>
            <a:endParaRPr sz="1800">
              <a:latin typeface="Arial"/>
              <a:cs typeface="Arial"/>
            </a:endParaRPr>
          </a:p>
          <a:p>
            <a:pPr marL="19240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Foundry</a:t>
            </a:r>
            <a:endParaRPr sz="1800">
              <a:latin typeface="Arial"/>
              <a:cs typeface="Arial"/>
            </a:endParaRPr>
          </a:p>
          <a:p>
            <a:pPr marL="192405" marR="508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>
                <a:latin typeface="Arial"/>
                <a:cs typeface="Arial"/>
              </a:rPr>
              <a:t>Guidelines and best practices to develop SAP</a:t>
            </a:r>
            <a:r>
              <a:rPr dirty="0" sz="1800" spc="-2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Fiori  apps in the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cloud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510946" y="1531872"/>
            <a:ext cx="6552565" cy="1118870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2000" b="1">
                <a:solidFill>
                  <a:srgbClr val="EFAB00"/>
                </a:solidFill>
                <a:latin typeface="Arial"/>
                <a:cs typeface="Arial"/>
              </a:rPr>
              <a:t>SAP </a:t>
            </a:r>
            <a:r>
              <a:rPr dirty="0" sz="2000" spc="5" b="1">
                <a:solidFill>
                  <a:srgbClr val="EFAB00"/>
                </a:solidFill>
                <a:latin typeface="Arial"/>
                <a:cs typeface="Arial"/>
              </a:rPr>
              <a:t>HANA </a:t>
            </a:r>
            <a:r>
              <a:rPr dirty="0" sz="2000" spc="-5" b="1">
                <a:solidFill>
                  <a:srgbClr val="EFAB00"/>
                </a:solidFill>
                <a:latin typeface="Arial"/>
                <a:cs typeface="Arial"/>
              </a:rPr>
              <a:t>service, </a:t>
            </a:r>
            <a:r>
              <a:rPr dirty="0" sz="2000" b="1">
                <a:solidFill>
                  <a:srgbClr val="EFAB00"/>
                </a:solidFill>
                <a:latin typeface="Arial"/>
                <a:cs typeface="Arial"/>
              </a:rPr>
              <a:t>enterprise</a:t>
            </a:r>
            <a:r>
              <a:rPr dirty="0" sz="2000" spc="-9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EFAB00"/>
                </a:solidFill>
                <a:latin typeface="Arial"/>
                <a:cs typeface="Arial"/>
              </a:rPr>
              <a:t>edition:</a:t>
            </a:r>
            <a:endParaRPr sz="20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5">
                <a:latin typeface="Arial"/>
                <a:cs typeface="Arial"/>
              </a:rPr>
              <a:t>Includes all capabilities </a:t>
            </a:r>
            <a:r>
              <a:rPr dirty="0" sz="1800">
                <a:latin typeface="Arial"/>
                <a:cs typeface="Arial"/>
              </a:rPr>
              <a:t>of SAP </a:t>
            </a:r>
            <a:r>
              <a:rPr dirty="0" sz="1800" spc="-5">
                <a:latin typeface="Arial"/>
                <a:cs typeface="Arial"/>
              </a:rPr>
              <a:t>HANA service, standard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edition</a:t>
            </a:r>
            <a:endParaRPr sz="18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5">
                <a:latin typeface="Arial"/>
                <a:cs typeface="Arial"/>
              </a:rPr>
              <a:t>Adds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advanced </a:t>
            </a:r>
            <a:r>
              <a:rPr dirty="0" sz="1800" spc="-10">
                <a:latin typeface="Arial"/>
                <a:cs typeface="Arial"/>
              </a:rPr>
              <a:t>analytics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options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946" y="2766566"/>
            <a:ext cx="6273165" cy="768350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2000" b="1">
                <a:solidFill>
                  <a:srgbClr val="EFAB00"/>
                </a:solidFill>
                <a:latin typeface="Arial"/>
                <a:cs typeface="Arial"/>
              </a:rPr>
              <a:t>SAP </a:t>
            </a:r>
            <a:r>
              <a:rPr dirty="0" sz="2000" spc="5" b="1">
                <a:solidFill>
                  <a:srgbClr val="EFAB00"/>
                </a:solidFill>
                <a:latin typeface="Arial"/>
                <a:cs typeface="Arial"/>
              </a:rPr>
              <a:t>HANA </a:t>
            </a:r>
            <a:r>
              <a:rPr dirty="0" sz="2000" spc="-5" b="1">
                <a:solidFill>
                  <a:srgbClr val="EFAB00"/>
                </a:solidFill>
                <a:latin typeface="Arial"/>
                <a:cs typeface="Arial"/>
              </a:rPr>
              <a:t>service, </a:t>
            </a:r>
            <a:r>
              <a:rPr dirty="0" sz="2000" b="1">
                <a:solidFill>
                  <a:srgbClr val="EFAB00"/>
                </a:solidFill>
                <a:latin typeface="Arial"/>
                <a:cs typeface="Arial"/>
              </a:rPr>
              <a:t>standard</a:t>
            </a:r>
            <a:r>
              <a:rPr dirty="0" sz="2000" spc="-7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EFAB00"/>
                </a:solidFill>
                <a:latin typeface="Arial"/>
                <a:cs typeface="Arial"/>
              </a:rPr>
              <a:t>edition:</a:t>
            </a:r>
            <a:endParaRPr sz="200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5">
                <a:latin typeface="Arial"/>
                <a:cs typeface="Arial"/>
              </a:rPr>
              <a:t>Includes core database services </a:t>
            </a:r>
            <a:r>
              <a:rPr dirty="0" sz="1800" spc="-15">
                <a:latin typeface="Arial"/>
                <a:cs typeface="Arial"/>
              </a:rPr>
              <a:t>with </a:t>
            </a:r>
            <a:r>
              <a:rPr dirty="0" sz="1800" spc="-5">
                <a:latin typeface="Arial"/>
                <a:cs typeface="Arial"/>
              </a:rPr>
              <a:t>in-memory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capabilities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58506" y="1268730"/>
            <a:ext cx="2924810" cy="5078095"/>
          </a:xfrm>
          <a:prstGeom prst="rect">
            <a:avLst/>
          </a:prstGeom>
          <a:solidFill>
            <a:srgbClr val="C3EBFF"/>
          </a:solidFill>
          <a:ln w="25907">
            <a:solidFill>
              <a:srgbClr val="006B9E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15"/>
              </a:spcBef>
            </a:pPr>
            <a:r>
              <a:rPr dirty="0" sz="1600" spc="-5" b="1">
                <a:solidFill>
                  <a:srgbClr val="006B9E"/>
                </a:solidFill>
                <a:latin typeface="Arial"/>
                <a:cs typeface="Arial"/>
              </a:rPr>
              <a:t>Enterprise</a:t>
            </a:r>
            <a:r>
              <a:rPr dirty="0" sz="1600" spc="10" b="1">
                <a:solidFill>
                  <a:srgbClr val="006B9E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6B9E"/>
                </a:solidFill>
                <a:latin typeface="Arial"/>
                <a:cs typeface="Arial"/>
              </a:rPr>
              <a:t>Edition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52054" y="4537709"/>
            <a:ext cx="2537460" cy="1355090"/>
          </a:xfrm>
          <a:prstGeom prst="rect">
            <a:avLst/>
          </a:prstGeom>
          <a:solidFill>
            <a:srgbClr val="FFFFFF"/>
          </a:solidFill>
          <a:ln w="25907">
            <a:solidFill>
              <a:srgbClr val="46B0F0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20"/>
              </a:spcBef>
            </a:pPr>
            <a:r>
              <a:rPr dirty="0" sz="1600" spc="-5" b="1">
                <a:solidFill>
                  <a:srgbClr val="00AFEF"/>
                </a:solidFill>
                <a:latin typeface="Arial"/>
                <a:cs typeface="Arial"/>
              </a:rPr>
              <a:t>Standard</a:t>
            </a:r>
            <a:r>
              <a:rPr dirty="0" sz="1600" spc="15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AFEF"/>
                </a:solidFill>
                <a:latin typeface="Arial"/>
                <a:cs typeface="Arial"/>
              </a:rPr>
              <a:t>Edition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44840" y="1783079"/>
            <a:ext cx="2150745" cy="274320"/>
          </a:xfrm>
          <a:prstGeom prst="rect">
            <a:avLst/>
          </a:prstGeom>
          <a:solidFill>
            <a:srgbClr val="FFFFFF"/>
          </a:solidFill>
          <a:ln w="9144">
            <a:solidFill>
              <a:srgbClr val="7E7E7E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684530">
              <a:lnSpc>
                <a:spcPct val="100000"/>
              </a:lnSpc>
              <a:spcBef>
                <a:spcPts val="195"/>
              </a:spcBef>
            </a:pPr>
            <a:r>
              <a:rPr dirty="0" sz="1400" spc="-5">
                <a:solidFill>
                  <a:srgbClr val="006B9E"/>
                </a:solidFill>
                <a:latin typeface="Arial"/>
                <a:cs typeface="Arial"/>
              </a:rPr>
              <a:t>Predictive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43316" y="2644139"/>
            <a:ext cx="2155190" cy="294640"/>
          </a:xfrm>
          <a:prstGeom prst="rect">
            <a:avLst/>
          </a:prstGeom>
          <a:solidFill>
            <a:srgbClr val="FFFFFF"/>
          </a:solidFill>
          <a:ln w="9144">
            <a:solidFill>
              <a:srgbClr val="7E7E7E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485140">
              <a:lnSpc>
                <a:spcPct val="100000"/>
              </a:lnSpc>
              <a:spcBef>
                <a:spcPts val="280"/>
              </a:spcBef>
            </a:pPr>
            <a:r>
              <a:rPr dirty="0" sz="1400">
                <a:solidFill>
                  <a:srgbClr val="006B9E"/>
                </a:solidFill>
                <a:latin typeface="Arial"/>
                <a:cs typeface="Arial"/>
              </a:rPr>
              <a:t>Spatial /</a:t>
            </a:r>
            <a:r>
              <a:rPr dirty="0" sz="1400" spc="-50">
                <a:solidFill>
                  <a:srgbClr val="006B9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6B9E"/>
                </a:solidFill>
                <a:latin typeface="Arial"/>
                <a:cs typeface="Arial"/>
              </a:rPr>
              <a:t>Graph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44840" y="2206751"/>
            <a:ext cx="2150745" cy="294640"/>
          </a:xfrm>
          <a:prstGeom prst="rect">
            <a:avLst/>
          </a:prstGeom>
          <a:solidFill>
            <a:srgbClr val="FFFFFF"/>
          </a:solidFill>
          <a:ln w="9144">
            <a:solidFill>
              <a:srgbClr val="7E7E7E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166370">
              <a:lnSpc>
                <a:spcPct val="100000"/>
              </a:lnSpc>
              <a:spcBef>
                <a:spcPts val="280"/>
              </a:spcBef>
            </a:pPr>
            <a:r>
              <a:rPr dirty="0" sz="1400" spc="-10">
                <a:solidFill>
                  <a:srgbClr val="006B9E"/>
                </a:solidFill>
                <a:latin typeface="Arial"/>
                <a:cs typeface="Arial"/>
              </a:rPr>
              <a:t>Text </a:t>
            </a:r>
            <a:r>
              <a:rPr dirty="0" sz="1400" spc="-5">
                <a:solidFill>
                  <a:srgbClr val="006B9E"/>
                </a:solidFill>
                <a:latin typeface="Arial"/>
                <a:cs typeface="Arial"/>
              </a:rPr>
              <a:t>Analytics </a:t>
            </a:r>
            <a:r>
              <a:rPr dirty="0" sz="1400">
                <a:solidFill>
                  <a:srgbClr val="006B9E"/>
                </a:solidFill>
                <a:latin typeface="Arial"/>
                <a:cs typeface="Arial"/>
              </a:rPr>
              <a:t>/</a:t>
            </a:r>
            <a:r>
              <a:rPr dirty="0" sz="1400" spc="-25">
                <a:solidFill>
                  <a:srgbClr val="006B9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6B9E"/>
                </a:solidFill>
                <a:latin typeface="Arial"/>
                <a:cs typeface="Arial"/>
              </a:rPr>
              <a:t>Search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44840" y="5001767"/>
            <a:ext cx="2150745" cy="268605"/>
          </a:xfrm>
          <a:prstGeom prst="rect">
            <a:avLst/>
          </a:prstGeom>
          <a:solidFill>
            <a:srgbClr val="FFFFFF"/>
          </a:solidFill>
          <a:ln w="9144">
            <a:solidFill>
              <a:srgbClr val="7E7E7E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611505">
              <a:lnSpc>
                <a:spcPct val="100000"/>
              </a:lnSpc>
              <a:spcBef>
                <a:spcPts val="180"/>
              </a:spcBef>
            </a:pPr>
            <a:r>
              <a:rPr dirty="0" sz="1400">
                <a:solidFill>
                  <a:srgbClr val="00AFEF"/>
                </a:solidFill>
                <a:latin typeface="Arial"/>
                <a:cs typeface="Arial"/>
              </a:rPr>
              <a:t>Series</a:t>
            </a:r>
            <a:r>
              <a:rPr dirty="0" sz="1400" spc="-35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AFEF"/>
                </a:solidFill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40268" y="3084576"/>
            <a:ext cx="2159635" cy="288290"/>
          </a:xfrm>
          <a:prstGeom prst="rect">
            <a:avLst/>
          </a:prstGeom>
          <a:solidFill>
            <a:srgbClr val="FFFFFF"/>
          </a:solidFill>
          <a:ln w="9144">
            <a:solidFill>
              <a:srgbClr val="7E7E7E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579120">
              <a:lnSpc>
                <a:spcPct val="100000"/>
              </a:lnSpc>
              <a:spcBef>
                <a:spcPts val="254"/>
              </a:spcBef>
            </a:pPr>
            <a:r>
              <a:rPr dirty="0" sz="1400" spc="-5">
                <a:solidFill>
                  <a:srgbClr val="006B9E"/>
                </a:solidFill>
                <a:latin typeface="Arial"/>
                <a:cs typeface="Arial"/>
              </a:rPr>
              <a:t>Data</a:t>
            </a:r>
            <a:r>
              <a:rPr dirty="0" sz="1400" spc="-25">
                <a:solidFill>
                  <a:srgbClr val="006B9E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6B9E"/>
                </a:solidFill>
                <a:latin typeface="Arial"/>
                <a:cs typeface="Arial"/>
              </a:rPr>
              <a:t>Privacy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4840" y="5388864"/>
            <a:ext cx="2150745" cy="268605"/>
          </a:xfrm>
          <a:prstGeom prst="rect">
            <a:avLst/>
          </a:prstGeom>
          <a:solidFill>
            <a:srgbClr val="FFFFFF"/>
          </a:solidFill>
          <a:ln w="9144">
            <a:solidFill>
              <a:srgbClr val="7E7E7E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369570">
              <a:lnSpc>
                <a:spcPct val="100000"/>
              </a:lnSpc>
              <a:spcBef>
                <a:spcPts val="180"/>
              </a:spcBef>
            </a:pPr>
            <a:r>
              <a:rPr dirty="0" sz="1400" spc="-5">
                <a:solidFill>
                  <a:srgbClr val="00AFEF"/>
                </a:solidFill>
                <a:latin typeface="Arial"/>
                <a:cs typeface="Arial"/>
              </a:rPr>
              <a:t>Core DB</a:t>
            </a:r>
            <a:r>
              <a:rPr dirty="0" sz="1400" spc="-2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AFEF"/>
                </a:solidFill>
                <a:latin typeface="Arial"/>
                <a:cs typeface="Arial"/>
              </a:rPr>
              <a:t>Services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53983" y="3525011"/>
            <a:ext cx="2132330" cy="288290"/>
          </a:xfrm>
          <a:prstGeom prst="rect">
            <a:avLst/>
          </a:prstGeom>
          <a:solidFill>
            <a:srgbClr val="FFFFFF"/>
          </a:solidFill>
          <a:ln w="9144">
            <a:solidFill>
              <a:srgbClr val="7E7E7E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172720">
              <a:lnSpc>
                <a:spcPct val="100000"/>
              </a:lnSpc>
              <a:spcBef>
                <a:spcPts val="254"/>
              </a:spcBef>
            </a:pPr>
            <a:r>
              <a:rPr dirty="0" sz="1400">
                <a:solidFill>
                  <a:srgbClr val="006B9E"/>
                </a:solidFill>
                <a:latin typeface="Arial"/>
                <a:cs typeface="Arial"/>
              </a:rPr>
              <a:t>Smart </a:t>
            </a:r>
            <a:r>
              <a:rPr dirty="0" sz="1400" spc="-5">
                <a:solidFill>
                  <a:srgbClr val="006B9E"/>
                </a:solidFill>
                <a:latin typeface="Arial"/>
                <a:cs typeface="Arial"/>
              </a:rPr>
              <a:t>Data</a:t>
            </a:r>
            <a:r>
              <a:rPr dirty="0" sz="1400" spc="-50">
                <a:solidFill>
                  <a:srgbClr val="006B9E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6B9E"/>
                </a:solidFill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05764" y="243078"/>
            <a:ext cx="5511165" cy="60388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Using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the SAP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HANA Service as a</a:t>
            </a:r>
            <a:r>
              <a:rPr dirty="0" sz="1800" spc="-130" b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Datasource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/>
              <a:t>SAP HANA </a:t>
            </a:r>
            <a:r>
              <a:rPr dirty="0" spc="-5"/>
              <a:t>service </a:t>
            </a:r>
            <a:r>
              <a:rPr dirty="0"/>
              <a:t>– </a:t>
            </a:r>
            <a:r>
              <a:rPr dirty="0" spc="-10"/>
              <a:t>Available </a:t>
            </a:r>
            <a:r>
              <a:rPr dirty="0"/>
              <a:t>in </a:t>
            </a:r>
            <a:r>
              <a:rPr dirty="0" spc="5"/>
              <a:t>two</a:t>
            </a:r>
            <a:r>
              <a:rPr dirty="0" spc="-280"/>
              <a:t> </a:t>
            </a:r>
            <a:r>
              <a:rPr dirty="0"/>
              <a:t>editions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888106"/>
            <a:ext cx="2030730" cy="758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" b="1">
                <a:latin typeface="Arial"/>
                <a:cs typeface="Arial"/>
              </a:rPr>
              <a:t>Contact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information: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latin typeface="Arial"/>
                <a:cs typeface="Arial"/>
                <a:hlinkClick r:id="rId2"/>
              </a:rPr>
              <a:t>open@sap.com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39" y="1436573"/>
            <a:ext cx="3706495" cy="863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0" spc="-5" b="1">
                <a:solidFill>
                  <a:srgbClr val="EFAB00"/>
                </a:solidFill>
                <a:latin typeface="Arial"/>
                <a:cs typeface="Arial"/>
              </a:rPr>
              <a:t>Thank</a:t>
            </a:r>
            <a:r>
              <a:rPr dirty="0" sz="5500" spc="-6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5500" spc="-15" b="1">
                <a:solidFill>
                  <a:srgbClr val="EFAB00"/>
                </a:solidFill>
                <a:latin typeface="Arial"/>
                <a:cs typeface="Arial"/>
              </a:rPr>
              <a:t>you.</a:t>
            </a:r>
            <a:endParaRPr sz="5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524" y="3200145"/>
            <a:ext cx="5882640" cy="31654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"/>
                <a:cs typeface="Arial"/>
              </a:rPr>
              <a:t>© </a:t>
            </a:r>
            <a:r>
              <a:rPr dirty="0" sz="800" spc="-15">
                <a:latin typeface="Arial"/>
                <a:cs typeface="Arial"/>
              </a:rPr>
              <a:t>2019 </a:t>
            </a:r>
            <a:r>
              <a:rPr dirty="0" sz="800" spc="-10">
                <a:latin typeface="Arial"/>
                <a:cs typeface="Arial"/>
              </a:rPr>
              <a:t>SAP SE </a:t>
            </a:r>
            <a:r>
              <a:rPr dirty="0" sz="800" spc="-25">
                <a:latin typeface="Arial"/>
                <a:cs typeface="Arial"/>
              </a:rPr>
              <a:t>or an </a:t>
            </a:r>
            <a:r>
              <a:rPr dirty="0" sz="800" spc="-10">
                <a:latin typeface="Arial"/>
                <a:cs typeface="Arial"/>
              </a:rPr>
              <a:t>SAP affiliate </a:t>
            </a:r>
            <a:r>
              <a:rPr dirty="0" sz="800" spc="-15">
                <a:latin typeface="Arial"/>
                <a:cs typeface="Arial"/>
              </a:rPr>
              <a:t>company. </a:t>
            </a:r>
            <a:r>
              <a:rPr dirty="0" sz="800" spc="-10">
                <a:latin typeface="Arial"/>
                <a:cs typeface="Arial"/>
              </a:rPr>
              <a:t>All rights</a:t>
            </a:r>
            <a:r>
              <a:rPr dirty="0" sz="800" spc="15">
                <a:latin typeface="Arial"/>
                <a:cs typeface="Arial"/>
              </a:rPr>
              <a:t> </a:t>
            </a:r>
            <a:r>
              <a:rPr dirty="0" sz="800" spc="-15"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  <a:p>
            <a:pPr marL="12700" marR="217170">
              <a:lnSpc>
                <a:spcPct val="100000"/>
              </a:lnSpc>
              <a:spcBef>
                <a:spcPts val="605"/>
              </a:spcBef>
            </a:pPr>
            <a:r>
              <a:rPr dirty="0" sz="800" spc="-10">
                <a:latin typeface="Arial"/>
                <a:cs typeface="Arial"/>
              </a:rPr>
              <a:t>No </a:t>
            </a:r>
            <a:r>
              <a:rPr dirty="0" sz="800" spc="-15">
                <a:latin typeface="Arial"/>
                <a:cs typeface="Arial"/>
              </a:rPr>
              <a:t>part </a:t>
            </a:r>
            <a:r>
              <a:rPr dirty="0" sz="800" spc="-25">
                <a:latin typeface="Arial"/>
                <a:cs typeface="Arial"/>
              </a:rPr>
              <a:t>of </a:t>
            </a:r>
            <a:r>
              <a:rPr dirty="0" sz="800" spc="-10">
                <a:latin typeface="Arial"/>
                <a:cs typeface="Arial"/>
              </a:rPr>
              <a:t>this publication </a:t>
            </a:r>
            <a:r>
              <a:rPr dirty="0" sz="800" spc="-25">
                <a:latin typeface="Arial"/>
                <a:cs typeface="Arial"/>
              </a:rPr>
              <a:t>may </a:t>
            </a:r>
            <a:r>
              <a:rPr dirty="0" sz="800" spc="-10">
                <a:latin typeface="Arial"/>
                <a:cs typeface="Arial"/>
              </a:rPr>
              <a:t>be reproduced </a:t>
            </a:r>
            <a:r>
              <a:rPr dirty="0" sz="800" spc="-25">
                <a:latin typeface="Arial"/>
                <a:cs typeface="Arial"/>
              </a:rPr>
              <a:t>or </a:t>
            </a:r>
            <a:r>
              <a:rPr dirty="0" sz="800" spc="-15">
                <a:latin typeface="Arial"/>
                <a:cs typeface="Arial"/>
              </a:rPr>
              <a:t>transmitted </a:t>
            </a:r>
            <a:r>
              <a:rPr dirty="0" sz="800" spc="-10">
                <a:latin typeface="Arial"/>
                <a:cs typeface="Arial"/>
              </a:rPr>
              <a:t>in </a:t>
            </a:r>
            <a:r>
              <a:rPr dirty="0" sz="800" spc="-20">
                <a:latin typeface="Arial"/>
                <a:cs typeface="Arial"/>
              </a:rPr>
              <a:t>any </a:t>
            </a:r>
            <a:r>
              <a:rPr dirty="0" sz="800" spc="-10">
                <a:latin typeface="Arial"/>
                <a:cs typeface="Arial"/>
              </a:rPr>
              <a:t>form </a:t>
            </a:r>
            <a:r>
              <a:rPr dirty="0" sz="800" spc="-25">
                <a:latin typeface="Arial"/>
                <a:cs typeface="Arial"/>
              </a:rPr>
              <a:t>or </a:t>
            </a:r>
            <a:r>
              <a:rPr dirty="0" sz="800" spc="-10">
                <a:latin typeface="Arial"/>
                <a:cs typeface="Arial"/>
              </a:rPr>
              <a:t>for </a:t>
            </a:r>
            <a:r>
              <a:rPr dirty="0" sz="800" spc="-20">
                <a:latin typeface="Arial"/>
                <a:cs typeface="Arial"/>
              </a:rPr>
              <a:t>any </a:t>
            </a:r>
            <a:r>
              <a:rPr dirty="0" sz="800" spc="-15">
                <a:latin typeface="Arial"/>
                <a:cs typeface="Arial"/>
              </a:rPr>
              <a:t>purpose without </a:t>
            </a:r>
            <a:r>
              <a:rPr dirty="0" sz="800" spc="-10">
                <a:latin typeface="Arial"/>
                <a:cs typeface="Arial"/>
              </a:rPr>
              <a:t>the </a:t>
            </a:r>
            <a:r>
              <a:rPr dirty="0" sz="800" spc="-20">
                <a:latin typeface="Arial"/>
                <a:cs typeface="Arial"/>
              </a:rPr>
              <a:t>express </a:t>
            </a:r>
            <a:r>
              <a:rPr dirty="0" sz="800" spc="-15">
                <a:latin typeface="Arial"/>
                <a:cs typeface="Arial"/>
              </a:rPr>
              <a:t>permission </a:t>
            </a:r>
            <a:r>
              <a:rPr dirty="0" sz="800" spc="-25">
                <a:latin typeface="Arial"/>
                <a:cs typeface="Arial"/>
              </a:rPr>
              <a:t>of  </a:t>
            </a:r>
            <a:r>
              <a:rPr dirty="0" sz="800" spc="-10">
                <a:latin typeface="Arial"/>
                <a:cs typeface="Arial"/>
              </a:rPr>
              <a:t>SAP SE </a:t>
            </a:r>
            <a:r>
              <a:rPr dirty="0" sz="800" spc="-25">
                <a:latin typeface="Arial"/>
                <a:cs typeface="Arial"/>
              </a:rPr>
              <a:t>or an </a:t>
            </a:r>
            <a:r>
              <a:rPr dirty="0" sz="800" spc="-10">
                <a:latin typeface="Arial"/>
                <a:cs typeface="Arial"/>
              </a:rPr>
              <a:t>SAP </a:t>
            </a:r>
            <a:r>
              <a:rPr dirty="0" sz="800" spc="-15">
                <a:latin typeface="Arial"/>
                <a:cs typeface="Arial"/>
              </a:rPr>
              <a:t>affiliate</a:t>
            </a:r>
            <a:r>
              <a:rPr dirty="0" sz="800" spc="140">
                <a:latin typeface="Arial"/>
                <a:cs typeface="Arial"/>
              </a:rPr>
              <a:t> </a:t>
            </a:r>
            <a:r>
              <a:rPr dirty="0" sz="800" spc="-15">
                <a:latin typeface="Arial"/>
                <a:cs typeface="Arial"/>
              </a:rPr>
              <a:t>company.</a:t>
            </a:r>
            <a:endParaRPr sz="800">
              <a:latin typeface="Arial"/>
              <a:cs typeface="Arial"/>
            </a:endParaRPr>
          </a:p>
          <a:p>
            <a:pPr marL="12700" marR="222250">
              <a:lnSpc>
                <a:spcPct val="100000"/>
              </a:lnSpc>
              <a:spcBef>
                <a:spcPts val="600"/>
              </a:spcBef>
            </a:pPr>
            <a:r>
              <a:rPr dirty="0" sz="800" spc="-5">
                <a:latin typeface="Arial"/>
                <a:cs typeface="Arial"/>
              </a:rPr>
              <a:t>The </a:t>
            </a:r>
            <a:r>
              <a:rPr dirty="0" sz="800" spc="-10">
                <a:latin typeface="Arial"/>
                <a:cs typeface="Arial"/>
              </a:rPr>
              <a:t>information contained </a:t>
            </a:r>
            <a:r>
              <a:rPr dirty="0" sz="800" spc="-15">
                <a:latin typeface="Arial"/>
                <a:cs typeface="Arial"/>
              </a:rPr>
              <a:t>herein </a:t>
            </a:r>
            <a:r>
              <a:rPr dirty="0" sz="800" spc="-25">
                <a:latin typeface="Arial"/>
                <a:cs typeface="Arial"/>
              </a:rPr>
              <a:t>may </a:t>
            </a:r>
            <a:r>
              <a:rPr dirty="0" sz="800" spc="-10">
                <a:latin typeface="Arial"/>
                <a:cs typeface="Arial"/>
              </a:rPr>
              <a:t>be </a:t>
            </a:r>
            <a:r>
              <a:rPr dirty="0" sz="800" spc="-15">
                <a:latin typeface="Arial"/>
                <a:cs typeface="Arial"/>
              </a:rPr>
              <a:t>changed </a:t>
            </a:r>
            <a:r>
              <a:rPr dirty="0" sz="800" spc="-20">
                <a:latin typeface="Arial"/>
                <a:cs typeface="Arial"/>
              </a:rPr>
              <a:t>without </a:t>
            </a:r>
            <a:r>
              <a:rPr dirty="0" sz="800" spc="-15">
                <a:latin typeface="Arial"/>
                <a:cs typeface="Arial"/>
              </a:rPr>
              <a:t>prior </a:t>
            </a:r>
            <a:r>
              <a:rPr dirty="0" sz="800" spc="-20">
                <a:latin typeface="Arial"/>
                <a:cs typeface="Arial"/>
              </a:rPr>
              <a:t>notice. Some </a:t>
            </a:r>
            <a:r>
              <a:rPr dirty="0" sz="800" spc="-15">
                <a:latin typeface="Arial"/>
                <a:cs typeface="Arial"/>
              </a:rPr>
              <a:t>software products </a:t>
            </a:r>
            <a:r>
              <a:rPr dirty="0" sz="800" spc="-20">
                <a:latin typeface="Arial"/>
                <a:cs typeface="Arial"/>
              </a:rPr>
              <a:t>marketed </a:t>
            </a:r>
            <a:r>
              <a:rPr dirty="0" sz="800" spc="-10">
                <a:latin typeface="Arial"/>
                <a:cs typeface="Arial"/>
              </a:rPr>
              <a:t>by SAP SE </a:t>
            </a:r>
            <a:r>
              <a:rPr dirty="0" sz="800" spc="-20">
                <a:latin typeface="Arial"/>
                <a:cs typeface="Arial"/>
              </a:rPr>
              <a:t>and </a:t>
            </a:r>
            <a:r>
              <a:rPr dirty="0" sz="800" spc="-10">
                <a:latin typeface="Arial"/>
                <a:cs typeface="Arial"/>
              </a:rPr>
              <a:t>its  </a:t>
            </a:r>
            <a:r>
              <a:rPr dirty="0" sz="800" spc="-15">
                <a:latin typeface="Arial"/>
                <a:cs typeface="Arial"/>
              </a:rPr>
              <a:t>distributors</a:t>
            </a:r>
            <a:r>
              <a:rPr dirty="0" sz="800" spc="135">
                <a:latin typeface="Arial"/>
                <a:cs typeface="Arial"/>
              </a:rPr>
              <a:t> </a:t>
            </a:r>
            <a:r>
              <a:rPr dirty="0" sz="800" spc="-20">
                <a:latin typeface="Arial"/>
                <a:cs typeface="Arial"/>
              </a:rPr>
              <a:t>contain</a:t>
            </a:r>
            <a:r>
              <a:rPr dirty="0" sz="800" spc="140">
                <a:latin typeface="Arial"/>
                <a:cs typeface="Arial"/>
              </a:rPr>
              <a:t> </a:t>
            </a:r>
            <a:r>
              <a:rPr dirty="0" sz="800" spc="-15">
                <a:latin typeface="Arial"/>
                <a:cs typeface="Arial"/>
              </a:rPr>
              <a:t>proprietary</a:t>
            </a:r>
            <a:r>
              <a:rPr dirty="0" sz="800" spc="114">
                <a:latin typeface="Arial"/>
                <a:cs typeface="Arial"/>
              </a:rPr>
              <a:t> </a:t>
            </a:r>
            <a:r>
              <a:rPr dirty="0" sz="800" spc="-15">
                <a:latin typeface="Arial"/>
                <a:cs typeface="Arial"/>
              </a:rPr>
              <a:t>software</a:t>
            </a:r>
            <a:r>
              <a:rPr dirty="0" sz="800" spc="114">
                <a:latin typeface="Arial"/>
                <a:cs typeface="Arial"/>
              </a:rPr>
              <a:t> </a:t>
            </a:r>
            <a:r>
              <a:rPr dirty="0" sz="800" spc="-15">
                <a:latin typeface="Arial"/>
                <a:cs typeface="Arial"/>
              </a:rPr>
              <a:t>components</a:t>
            </a:r>
            <a:r>
              <a:rPr dirty="0" sz="800" spc="135">
                <a:latin typeface="Arial"/>
                <a:cs typeface="Arial"/>
              </a:rPr>
              <a:t> </a:t>
            </a:r>
            <a:r>
              <a:rPr dirty="0" sz="800" spc="-25">
                <a:latin typeface="Arial"/>
                <a:cs typeface="Arial"/>
              </a:rPr>
              <a:t>of</a:t>
            </a:r>
            <a:r>
              <a:rPr dirty="0" sz="800" spc="70">
                <a:latin typeface="Arial"/>
                <a:cs typeface="Arial"/>
              </a:rPr>
              <a:t> </a:t>
            </a:r>
            <a:r>
              <a:rPr dirty="0" sz="800" spc="-25">
                <a:latin typeface="Arial"/>
                <a:cs typeface="Arial"/>
              </a:rPr>
              <a:t>other</a:t>
            </a:r>
            <a:r>
              <a:rPr dirty="0" sz="800" spc="95">
                <a:latin typeface="Arial"/>
                <a:cs typeface="Arial"/>
              </a:rPr>
              <a:t> </a:t>
            </a:r>
            <a:r>
              <a:rPr dirty="0" sz="800" spc="-15">
                <a:latin typeface="Arial"/>
                <a:cs typeface="Arial"/>
              </a:rPr>
              <a:t>software</a:t>
            </a:r>
            <a:r>
              <a:rPr dirty="0" sz="800" spc="95">
                <a:latin typeface="Arial"/>
                <a:cs typeface="Arial"/>
              </a:rPr>
              <a:t> </a:t>
            </a:r>
            <a:r>
              <a:rPr dirty="0" sz="800" spc="-15">
                <a:latin typeface="Arial"/>
                <a:cs typeface="Arial"/>
              </a:rPr>
              <a:t>vendors.</a:t>
            </a:r>
            <a:r>
              <a:rPr dirty="0" sz="800" spc="114">
                <a:latin typeface="Arial"/>
                <a:cs typeface="Arial"/>
              </a:rPr>
              <a:t> </a:t>
            </a:r>
            <a:r>
              <a:rPr dirty="0" sz="800" spc="-15">
                <a:latin typeface="Arial"/>
                <a:cs typeface="Arial"/>
              </a:rPr>
              <a:t>National</a:t>
            </a:r>
            <a:r>
              <a:rPr dirty="0" sz="800" spc="145">
                <a:latin typeface="Arial"/>
                <a:cs typeface="Arial"/>
              </a:rPr>
              <a:t> </a:t>
            </a:r>
            <a:r>
              <a:rPr dirty="0" sz="800" spc="-15">
                <a:latin typeface="Arial"/>
                <a:cs typeface="Arial"/>
              </a:rPr>
              <a:t>product</a:t>
            </a:r>
            <a:r>
              <a:rPr dirty="0" sz="800" spc="95">
                <a:latin typeface="Arial"/>
                <a:cs typeface="Arial"/>
              </a:rPr>
              <a:t> </a:t>
            </a:r>
            <a:r>
              <a:rPr dirty="0" sz="800" spc="-10">
                <a:latin typeface="Arial"/>
                <a:cs typeface="Arial"/>
              </a:rPr>
              <a:t>specifications</a:t>
            </a:r>
            <a:r>
              <a:rPr dirty="0" sz="800" spc="140">
                <a:latin typeface="Arial"/>
                <a:cs typeface="Arial"/>
              </a:rPr>
              <a:t> </a:t>
            </a:r>
            <a:r>
              <a:rPr dirty="0" sz="800" spc="-25">
                <a:latin typeface="Arial"/>
                <a:cs typeface="Arial"/>
              </a:rPr>
              <a:t>may</a:t>
            </a:r>
            <a:r>
              <a:rPr dirty="0" sz="800" spc="85">
                <a:latin typeface="Arial"/>
                <a:cs typeface="Arial"/>
              </a:rPr>
              <a:t> </a:t>
            </a:r>
            <a:r>
              <a:rPr dirty="0" sz="800" spc="-30">
                <a:latin typeface="Arial"/>
                <a:cs typeface="Arial"/>
              </a:rPr>
              <a:t>vary.</a:t>
            </a:r>
            <a:endParaRPr sz="800">
              <a:latin typeface="Arial"/>
              <a:cs typeface="Arial"/>
            </a:endParaRPr>
          </a:p>
          <a:p>
            <a:pPr marL="12700" marR="112395">
              <a:lnSpc>
                <a:spcPct val="100000"/>
              </a:lnSpc>
              <a:spcBef>
                <a:spcPts val="600"/>
              </a:spcBef>
            </a:pPr>
            <a:r>
              <a:rPr dirty="0" sz="800" spc="-10">
                <a:latin typeface="Arial"/>
                <a:cs typeface="Arial"/>
              </a:rPr>
              <a:t>These </a:t>
            </a:r>
            <a:r>
              <a:rPr dirty="0" sz="800" spc="-20">
                <a:latin typeface="Arial"/>
                <a:cs typeface="Arial"/>
              </a:rPr>
              <a:t>materials </a:t>
            </a:r>
            <a:r>
              <a:rPr dirty="0" sz="800" spc="-15">
                <a:latin typeface="Arial"/>
                <a:cs typeface="Arial"/>
              </a:rPr>
              <a:t>are provided </a:t>
            </a:r>
            <a:r>
              <a:rPr dirty="0" sz="800" spc="-10">
                <a:latin typeface="Arial"/>
                <a:cs typeface="Arial"/>
              </a:rPr>
              <a:t>by SAP </a:t>
            </a:r>
            <a:r>
              <a:rPr dirty="0" sz="800" spc="-5">
                <a:latin typeface="Arial"/>
                <a:cs typeface="Arial"/>
              </a:rPr>
              <a:t>SE </a:t>
            </a:r>
            <a:r>
              <a:rPr dirty="0" sz="800" spc="-25">
                <a:latin typeface="Arial"/>
                <a:cs typeface="Arial"/>
              </a:rPr>
              <a:t>or an </a:t>
            </a:r>
            <a:r>
              <a:rPr dirty="0" sz="800" spc="-10">
                <a:latin typeface="Arial"/>
                <a:cs typeface="Arial"/>
              </a:rPr>
              <a:t>SAP affiliate </a:t>
            </a:r>
            <a:r>
              <a:rPr dirty="0" sz="800" spc="-15">
                <a:latin typeface="Arial"/>
                <a:cs typeface="Arial"/>
              </a:rPr>
              <a:t>company </a:t>
            </a:r>
            <a:r>
              <a:rPr dirty="0" sz="800" spc="-10">
                <a:latin typeface="Arial"/>
                <a:cs typeface="Arial"/>
              </a:rPr>
              <a:t>for informational </a:t>
            </a:r>
            <a:r>
              <a:rPr dirty="0" sz="800" spc="-15">
                <a:latin typeface="Arial"/>
                <a:cs typeface="Arial"/>
              </a:rPr>
              <a:t>purposes </a:t>
            </a:r>
            <a:r>
              <a:rPr dirty="0" sz="800" spc="-25">
                <a:latin typeface="Arial"/>
                <a:cs typeface="Arial"/>
              </a:rPr>
              <a:t>only, </a:t>
            </a:r>
            <a:r>
              <a:rPr dirty="0" sz="800" spc="-15">
                <a:latin typeface="Arial"/>
                <a:cs typeface="Arial"/>
              </a:rPr>
              <a:t>without </a:t>
            </a:r>
            <a:r>
              <a:rPr dirty="0" sz="800" spc="-10">
                <a:latin typeface="Arial"/>
                <a:cs typeface="Arial"/>
              </a:rPr>
              <a:t>representation </a:t>
            </a:r>
            <a:r>
              <a:rPr dirty="0" sz="800" spc="-25">
                <a:latin typeface="Arial"/>
                <a:cs typeface="Arial"/>
              </a:rPr>
              <a:t>or  </a:t>
            </a:r>
            <a:r>
              <a:rPr dirty="0" sz="800" spc="-15">
                <a:latin typeface="Arial"/>
                <a:cs typeface="Arial"/>
              </a:rPr>
              <a:t>warranty </a:t>
            </a:r>
            <a:r>
              <a:rPr dirty="0" sz="800" spc="-25">
                <a:latin typeface="Arial"/>
                <a:cs typeface="Arial"/>
              </a:rPr>
              <a:t>of </a:t>
            </a:r>
            <a:r>
              <a:rPr dirty="0" sz="800" spc="-20">
                <a:latin typeface="Arial"/>
                <a:cs typeface="Arial"/>
              </a:rPr>
              <a:t>any </a:t>
            </a:r>
            <a:r>
              <a:rPr dirty="0" sz="800" spc="-15">
                <a:latin typeface="Arial"/>
                <a:cs typeface="Arial"/>
              </a:rPr>
              <a:t>kind, </a:t>
            </a:r>
            <a:r>
              <a:rPr dirty="0" sz="800" spc="-20">
                <a:latin typeface="Arial"/>
                <a:cs typeface="Arial"/>
              </a:rPr>
              <a:t>and </a:t>
            </a:r>
            <a:r>
              <a:rPr dirty="0" sz="800" spc="-10">
                <a:latin typeface="Arial"/>
                <a:cs typeface="Arial"/>
              </a:rPr>
              <a:t>SAP </a:t>
            </a:r>
            <a:r>
              <a:rPr dirty="0" sz="800" spc="-25">
                <a:latin typeface="Arial"/>
                <a:cs typeface="Arial"/>
              </a:rPr>
              <a:t>or </a:t>
            </a:r>
            <a:r>
              <a:rPr dirty="0" sz="800" spc="-10">
                <a:latin typeface="Arial"/>
                <a:cs typeface="Arial"/>
              </a:rPr>
              <a:t>its </a:t>
            </a:r>
            <a:r>
              <a:rPr dirty="0" sz="800" spc="-15">
                <a:latin typeface="Arial"/>
                <a:cs typeface="Arial"/>
              </a:rPr>
              <a:t>affiliated companies shall </a:t>
            </a:r>
            <a:r>
              <a:rPr dirty="0" sz="800" spc="-20">
                <a:latin typeface="Arial"/>
                <a:cs typeface="Arial"/>
              </a:rPr>
              <a:t>not </a:t>
            </a:r>
            <a:r>
              <a:rPr dirty="0" sz="800" spc="-10">
                <a:latin typeface="Arial"/>
                <a:cs typeface="Arial"/>
              </a:rPr>
              <a:t>be </a:t>
            </a:r>
            <a:r>
              <a:rPr dirty="0" sz="800" spc="-20">
                <a:latin typeface="Arial"/>
                <a:cs typeface="Arial"/>
              </a:rPr>
              <a:t>liable </a:t>
            </a:r>
            <a:r>
              <a:rPr dirty="0" sz="800" spc="-10">
                <a:latin typeface="Arial"/>
                <a:cs typeface="Arial"/>
              </a:rPr>
              <a:t>for </a:t>
            </a:r>
            <a:r>
              <a:rPr dirty="0" sz="800" spc="-20">
                <a:latin typeface="Arial"/>
                <a:cs typeface="Arial"/>
              </a:rPr>
              <a:t>errors </a:t>
            </a:r>
            <a:r>
              <a:rPr dirty="0" sz="800" spc="-25">
                <a:latin typeface="Arial"/>
                <a:cs typeface="Arial"/>
              </a:rPr>
              <a:t>or </a:t>
            </a:r>
            <a:r>
              <a:rPr dirty="0" sz="800" spc="-15">
                <a:latin typeface="Arial"/>
                <a:cs typeface="Arial"/>
              </a:rPr>
              <a:t>omissions with respect </a:t>
            </a:r>
            <a:r>
              <a:rPr dirty="0" sz="800" spc="-10">
                <a:latin typeface="Arial"/>
                <a:cs typeface="Arial"/>
              </a:rPr>
              <a:t>to the materials.  </a:t>
            </a:r>
            <a:r>
              <a:rPr dirty="0" sz="800" spc="-5">
                <a:latin typeface="Arial"/>
                <a:cs typeface="Arial"/>
              </a:rPr>
              <a:t>The </a:t>
            </a:r>
            <a:r>
              <a:rPr dirty="0" sz="800" spc="-20">
                <a:latin typeface="Arial"/>
                <a:cs typeface="Arial"/>
              </a:rPr>
              <a:t>only </a:t>
            </a:r>
            <a:r>
              <a:rPr dirty="0" sz="800" spc="-15">
                <a:latin typeface="Arial"/>
                <a:cs typeface="Arial"/>
              </a:rPr>
              <a:t>warranties </a:t>
            </a:r>
            <a:r>
              <a:rPr dirty="0" sz="800" spc="-10">
                <a:latin typeface="Arial"/>
                <a:cs typeface="Arial"/>
              </a:rPr>
              <a:t>for SAP </a:t>
            </a:r>
            <a:r>
              <a:rPr dirty="0" sz="800" spc="-25">
                <a:latin typeface="Arial"/>
                <a:cs typeface="Arial"/>
              </a:rPr>
              <a:t>or </a:t>
            </a:r>
            <a:r>
              <a:rPr dirty="0" sz="800" spc="-10">
                <a:latin typeface="Arial"/>
                <a:cs typeface="Arial"/>
              </a:rPr>
              <a:t>SAP </a:t>
            </a:r>
            <a:r>
              <a:rPr dirty="0" sz="800" spc="-15">
                <a:latin typeface="Arial"/>
                <a:cs typeface="Arial"/>
              </a:rPr>
              <a:t>affiliate company products </a:t>
            </a:r>
            <a:r>
              <a:rPr dirty="0" sz="800" spc="-20">
                <a:latin typeface="Arial"/>
                <a:cs typeface="Arial"/>
              </a:rPr>
              <a:t>and services are </a:t>
            </a:r>
            <a:r>
              <a:rPr dirty="0" sz="800" spc="-15">
                <a:latin typeface="Arial"/>
                <a:cs typeface="Arial"/>
              </a:rPr>
              <a:t>those </a:t>
            </a:r>
            <a:r>
              <a:rPr dirty="0" sz="800" spc="-20">
                <a:latin typeface="Arial"/>
                <a:cs typeface="Arial"/>
              </a:rPr>
              <a:t>that are </a:t>
            </a:r>
            <a:r>
              <a:rPr dirty="0" sz="800" spc="-15">
                <a:latin typeface="Arial"/>
                <a:cs typeface="Arial"/>
              </a:rPr>
              <a:t>set </a:t>
            </a:r>
            <a:r>
              <a:rPr dirty="0" sz="800" spc="-10">
                <a:latin typeface="Arial"/>
                <a:cs typeface="Arial"/>
              </a:rPr>
              <a:t>forth in the </a:t>
            </a:r>
            <a:r>
              <a:rPr dirty="0" sz="800" spc="-20">
                <a:latin typeface="Arial"/>
                <a:cs typeface="Arial"/>
              </a:rPr>
              <a:t>express </a:t>
            </a:r>
            <a:r>
              <a:rPr dirty="0" sz="800" spc="-10">
                <a:latin typeface="Arial"/>
                <a:cs typeface="Arial"/>
              </a:rPr>
              <a:t>warranty  </a:t>
            </a:r>
            <a:r>
              <a:rPr dirty="0" sz="800" spc="-15">
                <a:latin typeface="Arial"/>
                <a:cs typeface="Arial"/>
              </a:rPr>
              <a:t>statements </a:t>
            </a:r>
            <a:r>
              <a:rPr dirty="0" sz="800" spc="-10">
                <a:latin typeface="Arial"/>
                <a:cs typeface="Arial"/>
              </a:rPr>
              <a:t>accompanying </a:t>
            </a:r>
            <a:r>
              <a:rPr dirty="0" sz="800" spc="-5">
                <a:latin typeface="Arial"/>
                <a:cs typeface="Arial"/>
              </a:rPr>
              <a:t>such </a:t>
            </a:r>
            <a:r>
              <a:rPr dirty="0" sz="800" spc="-15">
                <a:latin typeface="Arial"/>
                <a:cs typeface="Arial"/>
              </a:rPr>
              <a:t>products </a:t>
            </a:r>
            <a:r>
              <a:rPr dirty="0" sz="800" spc="-20">
                <a:latin typeface="Arial"/>
                <a:cs typeface="Arial"/>
              </a:rPr>
              <a:t>and </a:t>
            </a:r>
            <a:r>
              <a:rPr dirty="0" sz="800" spc="-15">
                <a:latin typeface="Arial"/>
                <a:cs typeface="Arial"/>
              </a:rPr>
              <a:t>services, </a:t>
            </a:r>
            <a:r>
              <a:rPr dirty="0" sz="800" spc="-10">
                <a:latin typeface="Arial"/>
                <a:cs typeface="Arial"/>
              </a:rPr>
              <a:t>if </a:t>
            </a:r>
            <a:r>
              <a:rPr dirty="0" sz="800" spc="-30">
                <a:latin typeface="Arial"/>
                <a:cs typeface="Arial"/>
              </a:rPr>
              <a:t>any. </a:t>
            </a:r>
            <a:r>
              <a:rPr dirty="0" sz="800" spc="-15">
                <a:latin typeface="Arial"/>
                <a:cs typeface="Arial"/>
              </a:rPr>
              <a:t>Nothing </a:t>
            </a:r>
            <a:r>
              <a:rPr dirty="0" sz="800" spc="-20">
                <a:latin typeface="Arial"/>
                <a:cs typeface="Arial"/>
              </a:rPr>
              <a:t>herein </a:t>
            </a:r>
            <a:r>
              <a:rPr dirty="0" sz="800" spc="-15">
                <a:latin typeface="Arial"/>
                <a:cs typeface="Arial"/>
              </a:rPr>
              <a:t>should </a:t>
            </a:r>
            <a:r>
              <a:rPr dirty="0" sz="800" spc="-10">
                <a:latin typeface="Arial"/>
                <a:cs typeface="Arial"/>
              </a:rPr>
              <a:t>be </a:t>
            </a:r>
            <a:r>
              <a:rPr dirty="0" sz="800" spc="-15">
                <a:latin typeface="Arial"/>
                <a:cs typeface="Arial"/>
              </a:rPr>
              <a:t>construed </a:t>
            </a:r>
            <a:r>
              <a:rPr dirty="0" sz="800" spc="-25">
                <a:latin typeface="Arial"/>
                <a:cs typeface="Arial"/>
              </a:rPr>
              <a:t>as </a:t>
            </a:r>
            <a:r>
              <a:rPr dirty="0" sz="800" spc="-10">
                <a:latin typeface="Arial"/>
                <a:cs typeface="Arial"/>
              </a:rPr>
              <a:t>constituting </a:t>
            </a:r>
            <a:r>
              <a:rPr dirty="0" sz="800" spc="-25">
                <a:latin typeface="Arial"/>
                <a:cs typeface="Arial"/>
              </a:rPr>
              <a:t>an </a:t>
            </a:r>
            <a:r>
              <a:rPr dirty="0" sz="800" spc="-10">
                <a:latin typeface="Arial"/>
                <a:cs typeface="Arial"/>
              </a:rPr>
              <a:t>additional  </a:t>
            </a:r>
            <a:r>
              <a:rPr dirty="0" sz="800" spc="-15">
                <a:latin typeface="Arial"/>
                <a:cs typeface="Arial"/>
              </a:rPr>
              <a:t>warranty.</a:t>
            </a:r>
            <a:endParaRPr sz="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dirty="0" sz="800" spc="-5">
                <a:latin typeface="Arial"/>
                <a:cs typeface="Arial"/>
              </a:rPr>
              <a:t>In </a:t>
            </a:r>
            <a:r>
              <a:rPr dirty="0" sz="800" spc="-15">
                <a:latin typeface="Arial"/>
                <a:cs typeface="Arial"/>
              </a:rPr>
              <a:t>particular, </a:t>
            </a:r>
            <a:r>
              <a:rPr dirty="0" sz="800" spc="-10">
                <a:latin typeface="Arial"/>
                <a:cs typeface="Arial"/>
              </a:rPr>
              <a:t>SAP </a:t>
            </a:r>
            <a:r>
              <a:rPr dirty="0" sz="800" spc="-5">
                <a:latin typeface="Arial"/>
                <a:cs typeface="Arial"/>
              </a:rPr>
              <a:t>SE </a:t>
            </a:r>
            <a:r>
              <a:rPr dirty="0" sz="800" spc="-25">
                <a:latin typeface="Arial"/>
                <a:cs typeface="Arial"/>
              </a:rPr>
              <a:t>or </a:t>
            </a:r>
            <a:r>
              <a:rPr dirty="0" sz="800" spc="-10">
                <a:latin typeface="Arial"/>
                <a:cs typeface="Arial"/>
              </a:rPr>
              <a:t>its </a:t>
            </a:r>
            <a:r>
              <a:rPr dirty="0" sz="800" spc="-15">
                <a:latin typeface="Arial"/>
                <a:cs typeface="Arial"/>
              </a:rPr>
              <a:t>affiliated companies </a:t>
            </a:r>
            <a:r>
              <a:rPr dirty="0" sz="800" spc="-20">
                <a:latin typeface="Arial"/>
                <a:cs typeface="Arial"/>
              </a:rPr>
              <a:t>have </a:t>
            </a:r>
            <a:r>
              <a:rPr dirty="0" sz="800" spc="-10">
                <a:latin typeface="Arial"/>
                <a:cs typeface="Arial"/>
              </a:rPr>
              <a:t>no obligation </a:t>
            </a:r>
            <a:r>
              <a:rPr dirty="0" sz="800" spc="-5">
                <a:latin typeface="Arial"/>
                <a:cs typeface="Arial"/>
              </a:rPr>
              <a:t>to </a:t>
            </a:r>
            <a:r>
              <a:rPr dirty="0" sz="800" spc="-10">
                <a:latin typeface="Arial"/>
                <a:cs typeface="Arial"/>
              </a:rPr>
              <a:t>pursue </a:t>
            </a:r>
            <a:r>
              <a:rPr dirty="0" sz="800" spc="-20">
                <a:latin typeface="Arial"/>
                <a:cs typeface="Arial"/>
              </a:rPr>
              <a:t>any </a:t>
            </a:r>
            <a:r>
              <a:rPr dirty="0" sz="800" spc="-10">
                <a:latin typeface="Arial"/>
                <a:cs typeface="Arial"/>
              </a:rPr>
              <a:t>course </a:t>
            </a:r>
            <a:r>
              <a:rPr dirty="0" sz="800" spc="-20">
                <a:latin typeface="Arial"/>
                <a:cs typeface="Arial"/>
              </a:rPr>
              <a:t>of </a:t>
            </a:r>
            <a:r>
              <a:rPr dirty="0" sz="800" spc="-10">
                <a:latin typeface="Arial"/>
                <a:cs typeface="Arial"/>
              </a:rPr>
              <a:t>business </a:t>
            </a:r>
            <a:r>
              <a:rPr dirty="0" sz="800" spc="-15">
                <a:latin typeface="Arial"/>
                <a:cs typeface="Arial"/>
              </a:rPr>
              <a:t>outlined </a:t>
            </a:r>
            <a:r>
              <a:rPr dirty="0" sz="800" spc="-10">
                <a:latin typeface="Arial"/>
                <a:cs typeface="Arial"/>
              </a:rPr>
              <a:t>in this document </a:t>
            </a:r>
            <a:r>
              <a:rPr dirty="0" sz="800" spc="-25">
                <a:latin typeface="Arial"/>
                <a:cs typeface="Arial"/>
              </a:rPr>
              <a:t>or  </a:t>
            </a:r>
            <a:r>
              <a:rPr dirty="0" sz="800" spc="-20">
                <a:latin typeface="Arial"/>
                <a:cs typeface="Arial"/>
              </a:rPr>
              <a:t>any related </a:t>
            </a:r>
            <a:r>
              <a:rPr dirty="0" sz="800" spc="-10">
                <a:latin typeface="Arial"/>
                <a:cs typeface="Arial"/>
              </a:rPr>
              <a:t>presentation, </a:t>
            </a:r>
            <a:r>
              <a:rPr dirty="0" sz="800" spc="-25">
                <a:latin typeface="Arial"/>
                <a:cs typeface="Arial"/>
              </a:rPr>
              <a:t>or </a:t>
            </a:r>
            <a:r>
              <a:rPr dirty="0" sz="800" spc="-10">
                <a:latin typeface="Arial"/>
                <a:cs typeface="Arial"/>
              </a:rPr>
              <a:t>to </a:t>
            </a:r>
            <a:r>
              <a:rPr dirty="0" sz="800" spc="-20">
                <a:latin typeface="Arial"/>
                <a:cs typeface="Arial"/>
              </a:rPr>
              <a:t>develop </a:t>
            </a:r>
            <a:r>
              <a:rPr dirty="0" sz="800" spc="-25">
                <a:latin typeface="Arial"/>
                <a:cs typeface="Arial"/>
              </a:rPr>
              <a:t>or </a:t>
            </a:r>
            <a:r>
              <a:rPr dirty="0" sz="800" spc="-20">
                <a:latin typeface="Arial"/>
                <a:cs typeface="Arial"/>
              </a:rPr>
              <a:t>release any </a:t>
            </a:r>
            <a:r>
              <a:rPr dirty="0" sz="800" spc="-10">
                <a:latin typeface="Arial"/>
                <a:cs typeface="Arial"/>
              </a:rPr>
              <a:t>functionality mentioned </a:t>
            </a:r>
            <a:r>
              <a:rPr dirty="0" sz="800" spc="-15">
                <a:latin typeface="Arial"/>
                <a:cs typeface="Arial"/>
              </a:rPr>
              <a:t>therein. </a:t>
            </a:r>
            <a:r>
              <a:rPr dirty="0" sz="800" spc="-10">
                <a:latin typeface="Arial"/>
                <a:cs typeface="Arial"/>
              </a:rPr>
              <a:t>This </a:t>
            </a:r>
            <a:r>
              <a:rPr dirty="0" sz="800" spc="-15">
                <a:latin typeface="Arial"/>
                <a:cs typeface="Arial"/>
              </a:rPr>
              <a:t>document, </a:t>
            </a:r>
            <a:r>
              <a:rPr dirty="0" sz="800" spc="-25">
                <a:latin typeface="Arial"/>
                <a:cs typeface="Arial"/>
              </a:rPr>
              <a:t>or </a:t>
            </a:r>
            <a:r>
              <a:rPr dirty="0" sz="800" spc="-20">
                <a:latin typeface="Arial"/>
                <a:cs typeface="Arial"/>
              </a:rPr>
              <a:t>any related </a:t>
            </a:r>
            <a:r>
              <a:rPr dirty="0" sz="800" spc="-5">
                <a:latin typeface="Arial"/>
                <a:cs typeface="Arial"/>
              </a:rPr>
              <a:t>presentation,  </a:t>
            </a:r>
            <a:r>
              <a:rPr dirty="0" sz="800" spc="-20">
                <a:latin typeface="Arial"/>
                <a:cs typeface="Arial"/>
              </a:rPr>
              <a:t>and </a:t>
            </a:r>
            <a:r>
              <a:rPr dirty="0" sz="800" spc="-10">
                <a:latin typeface="Arial"/>
                <a:cs typeface="Arial"/>
              </a:rPr>
              <a:t>SAP SE’s </a:t>
            </a:r>
            <a:r>
              <a:rPr dirty="0" sz="800" spc="-25">
                <a:latin typeface="Arial"/>
                <a:cs typeface="Arial"/>
              </a:rPr>
              <a:t>or </a:t>
            </a:r>
            <a:r>
              <a:rPr dirty="0" sz="800" spc="-10">
                <a:latin typeface="Arial"/>
                <a:cs typeface="Arial"/>
              </a:rPr>
              <a:t>its </a:t>
            </a:r>
            <a:r>
              <a:rPr dirty="0" sz="800" spc="-15">
                <a:latin typeface="Arial"/>
                <a:cs typeface="Arial"/>
              </a:rPr>
              <a:t>affiliated </a:t>
            </a:r>
            <a:r>
              <a:rPr dirty="0" sz="800" spc="-10">
                <a:latin typeface="Arial"/>
                <a:cs typeface="Arial"/>
              </a:rPr>
              <a:t>companies’ </a:t>
            </a:r>
            <a:r>
              <a:rPr dirty="0" sz="800" spc="-15">
                <a:latin typeface="Arial"/>
                <a:cs typeface="Arial"/>
              </a:rPr>
              <a:t>strategy </a:t>
            </a:r>
            <a:r>
              <a:rPr dirty="0" sz="800" spc="-20">
                <a:latin typeface="Arial"/>
                <a:cs typeface="Arial"/>
              </a:rPr>
              <a:t>and </a:t>
            </a:r>
            <a:r>
              <a:rPr dirty="0" sz="800" spc="-15">
                <a:latin typeface="Arial"/>
                <a:cs typeface="Arial"/>
              </a:rPr>
              <a:t>possible </a:t>
            </a:r>
            <a:r>
              <a:rPr dirty="0" sz="800" spc="-10">
                <a:latin typeface="Arial"/>
                <a:cs typeface="Arial"/>
              </a:rPr>
              <a:t>future developments, products, </a:t>
            </a:r>
            <a:r>
              <a:rPr dirty="0" sz="800" spc="-20">
                <a:latin typeface="Arial"/>
                <a:cs typeface="Arial"/>
              </a:rPr>
              <a:t>and/or </a:t>
            </a:r>
            <a:r>
              <a:rPr dirty="0" sz="800" spc="-15">
                <a:latin typeface="Arial"/>
                <a:cs typeface="Arial"/>
              </a:rPr>
              <a:t>platforms, directions, </a:t>
            </a:r>
            <a:r>
              <a:rPr dirty="0" sz="800" spc="-20">
                <a:latin typeface="Arial"/>
                <a:cs typeface="Arial"/>
              </a:rPr>
              <a:t>and  </a:t>
            </a:r>
            <a:r>
              <a:rPr dirty="0" sz="800" spc="-10">
                <a:latin typeface="Arial"/>
                <a:cs typeface="Arial"/>
              </a:rPr>
              <a:t>functionality </a:t>
            </a:r>
            <a:r>
              <a:rPr dirty="0" sz="800" spc="-20">
                <a:latin typeface="Arial"/>
                <a:cs typeface="Arial"/>
              </a:rPr>
              <a:t>are all </a:t>
            </a:r>
            <a:r>
              <a:rPr dirty="0" sz="800" spc="-15">
                <a:latin typeface="Arial"/>
                <a:cs typeface="Arial"/>
              </a:rPr>
              <a:t>subject </a:t>
            </a:r>
            <a:r>
              <a:rPr dirty="0" sz="800" spc="-10">
                <a:latin typeface="Arial"/>
                <a:cs typeface="Arial"/>
              </a:rPr>
              <a:t>to change </a:t>
            </a:r>
            <a:r>
              <a:rPr dirty="0" sz="800" spc="-20">
                <a:latin typeface="Arial"/>
                <a:cs typeface="Arial"/>
              </a:rPr>
              <a:t>and </a:t>
            </a:r>
            <a:r>
              <a:rPr dirty="0" sz="800" spc="-25">
                <a:latin typeface="Arial"/>
                <a:cs typeface="Arial"/>
              </a:rPr>
              <a:t>may </a:t>
            </a:r>
            <a:r>
              <a:rPr dirty="0" sz="800" spc="-10">
                <a:latin typeface="Arial"/>
                <a:cs typeface="Arial"/>
              </a:rPr>
              <a:t>be </a:t>
            </a:r>
            <a:r>
              <a:rPr dirty="0" sz="800" spc="-15">
                <a:latin typeface="Arial"/>
                <a:cs typeface="Arial"/>
              </a:rPr>
              <a:t>changed </a:t>
            </a:r>
            <a:r>
              <a:rPr dirty="0" sz="800" spc="-10">
                <a:latin typeface="Arial"/>
                <a:cs typeface="Arial"/>
              </a:rPr>
              <a:t>by SAP SE </a:t>
            </a:r>
            <a:r>
              <a:rPr dirty="0" sz="800" spc="-25">
                <a:latin typeface="Arial"/>
                <a:cs typeface="Arial"/>
              </a:rPr>
              <a:t>or </a:t>
            </a:r>
            <a:r>
              <a:rPr dirty="0" sz="800" spc="-10">
                <a:latin typeface="Arial"/>
                <a:cs typeface="Arial"/>
              </a:rPr>
              <a:t>its </a:t>
            </a:r>
            <a:r>
              <a:rPr dirty="0" sz="800" spc="-15">
                <a:latin typeface="Arial"/>
                <a:cs typeface="Arial"/>
              </a:rPr>
              <a:t>affiliated companies </a:t>
            </a:r>
            <a:r>
              <a:rPr dirty="0" sz="800" spc="-25">
                <a:latin typeface="Arial"/>
                <a:cs typeface="Arial"/>
              </a:rPr>
              <a:t>at </a:t>
            </a:r>
            <a:r>
              <a:rPr dirty="0" sz="800" spc="-20">
                <a:latin typeface="Arial"/>
                <a:cs typeface="Arial"/>
              </a:rPr>
              <a:t>any </a:t>
            </a:r>
            <a:r>
              <a:rPr dirty="0" sz="800" spc="-15">
                <a:latin typeface="Arial"/>
                <a:cs typeface="Arial"/>
              </a:rPr>
              <a:t>time </a:t>
            </a:r>
            <a:r>
              <a:rPr dirty="0" sz="800" spc="-10">
                <a:latin typeface="Arial"/>
                <a:cs typeface="Arial"/>
              </a:rPr>
              <a:t>for </a:t>
            </a:r>
            <a:r>
              <a:rPr dirty="0" sz="800" spc="-20">
                <a:latin typeface="Arial"/>
                <a:cs typeface="Arial"/>
              </a:rPr>
              <a:t>any reason  without notice. </a:t>
            </a:r>
            <a:r>
              <a:rPr dirty="0" sz="800" spc="-5">
                <a:latin typeface="Arial"/>
                <a:cs typeface="Arial"/>
              </a:rPr>
              <a:t>The </a:t>
            </a:r>
            <a:r>
              <a:rPr dirty="0" sz="800" spc="-10">
                <a:latin typeface="Arial"/>
                <a:cs typeface="Arial"/>
              </a:rPr>
              <a:t>information in this </a:t>
            </a:r>
            <a:r>
              <a:rPr dirty="0" sz="800" spc="-15">
                <a:latin typeface="Arial"/>
                <a:cs typeface="Arial"/>
              </a:rPr>
              <a:t>document </a:t>
            </a:r>
            <a:r>
              <a:rPr dirty="0" sz="800" spc="-10">
                <a:latin typeface="Arial"/>
                <a:cs typeface="Arial"/>
              </a:rPr>
              <a:t>is </a:t>
            </a:r>
            <a:r>
              <a:rPr dirty="0" sz="800" spc="-20">
                <a:latin typeface="Arial"/>
                <a:cs typeface="Arial"/>
              </a:rPr>
              <a:t>not </a:t>
            </a:r>
            <a:r>
              <a:rPr dirty="0" sz="800" spc="-5">
                <a:latin typeface="Arial"/>
                <a:cs typeface="Arial"/>
              </a:rPr>
              <a:t>a </a:t>
            </a:r>
            <a:r>
              <a:rPr dirty="0" sz="800" spc="-15">
                <a:latin typeface="Arial"/>
                <a:cs typeface="Arial"/>
              </a:rPr>
              <a:t>commitment, </a:t>
            </a:r>
            <a:r>
              <a:rPr dirty="0" sz="800" spc="-20">
                <a:latin typeface="Arial"/>
                <a:cs typeface="Arial"/>
              </a:rPr>
              <a:t>promise, </a:t>
            </a:r>
            <a:r>
              <a:rPr dirty="0" sz="800" spc="-25">
                <a:latin typeface="Arial"/>
                <a:cs typeface="Arial"/>
              </a:rPr>
              <a:t>or legal </a:t>
            </a:r>
            <a:r>
              <a:rPr dirty="0" sz="800" spc="-10">
                <a:latin typeface="Arial"/>
                <a:cs typeface="Arial"/>
              </a:rPr>
              <a:t>obligation to </a:t>
            </a:r>
            <a:r>
              <a:rPr dirty="0" sz="800" spc="-20">
                <a:latin typeface="Arial"/>
                <a:cs typeface="Arial"/>
              </a:rPr>
              <a:t>deliver any </a:t>
            </a:r>
            <a:r>
              <a:rPr dirty="0" sz="800" spc="-15">
                <a:latin typeface="Arial"/>
                <a:cs typeface="Arial"/>
              </a:rPr>
              <a:t>material, code, </a:t>
            </a:r>
            <a:r>
              <a:rPr dirty="0" sz="800" spc="-25">
                <a:latin typeface="Arial"/>
                <a:cs typeface="Arial"/>
              </a:rPr>
              <a:t>or  </a:t>
            </a:r>
            <a:r>
              <a:rPr dirty="0" sz="800" spc="-10">
                <a:latin typeface="Arial"/>
                <a:cs typeface="Arial"/>
              </a:rPr>
              <a:t>functionality. All forward-looking statements </a:t>
            </a:r>
            <a:r>
              <a:rPr dirty="0" sz="800" spc="-20">
                <a:latin typeface="Arial"/>
                <a:cs typeface="Arial"/>
              </a:rPr>
              <a:t>are </a:t>
            </a:r>
            <a:r>
              <a:rPr dirty="0" sz="800" spc="-15">
                <a:latin typeface="Arial"/>
                <a:cs typeface="Arial"/>
              </a:rPr>
              <a:t>subject </a:t>
            </a:r>
            <a:r>
              <a:rPr dirty="0" sz="800" spc="-10">
                <a:latin typeface="Arial"/>
                <a:cs typeface="Arial"/>
              </a:rPr>
              <a:t>to </a:t>
            </a:r>
            <a:r>
              <a:rPr dirty="0" sz="800" spc="-20">
                <a:latin typeface="Arial"/>
                <a:cs typeface="Arial"/>
              </a:rPr>
              <a:t>various </a:t>
            </a:r>
            <a:r>
              <a:rPr dirty="0" sz="800" spc="-10">
                <a:latin typeface="Arial"/>
                <a:cs typeface="Arial"/>
              </a:rPr>
              <a:t>risks </a:t>
            </a:r>
            <a:r>
              <a:rPr dirty="0" sz="800" spc="-20">
                <a:latin typeface="Arial"/>
                <a:cs typeface="Arial"/>
              </a:rPr>
              <a:t>and </a:t>
            </a:r>
            <a:r>
              <a:rPr dirty="0" sz="800" spc="-15">
                <a:latin typeface="Arial"/>
                <a:cs typeface="Arial"/>
              </a:rPr>
              <a:t>uncertainties </a:t>
            </a:r>
            <a:r>
              <a:rPr dirty="0" sz="800" spc="-20">
                <a:latin typeface="Arial"/>
                <a:cs typeface="Arial"/>
              </a:rPr>
              <a:t>that </a:t>
            </a:r>
            <a:r>
              <a:rPr dirty="0" sz="800" spc="-15">
                <a:latin typeface="Arial"/>
                <a:cs typeface="Arial"/>
              </a:rPr>
              <a:t>could </a:t>
            </a:r>
            <a:r>
              <a:rPr dirty="0" sz="800" spc="-10">
                <a:latin typeface="Arial"/>
                <a:cs typeface="Arial"/>
              </a:rPr>
              <a:t>cause </a:t>
            </a:r>
            <a:r>
              <a:rPr dirty="0" sz="800" spc="-20">
                <a:latin typeface="Arial"/>
                <a:cs typeface="Arial"/>
              </a:rPr>
              <a:t>actual </a:t>
            </a:r>
            <a:r>
              <a:rPr dirty="0" sz="800" spc="-15">
                <a:latin typeface="Arial"/>
                <a:cs typeface="Arial"/>
              </a:rPr>
              <a:t>results </a:t>
            </a:r>
            <a:r>
              <a:rPr dirty="0" sz="800" spc="-10">
                <a:latin typeface="Arial"/>
                <a:cs typeface="Arial"/>
              </a:rPr>
              <a:t>to differ  </a:t>
            </a:r>
            <a:r>
              <a:rPr dirty="0" sz="800" spc="-15">
                <a:latin typeface="Arial"/>
                <a:cs typeface="Arial"/>
              </a:rPr>
              <a:t>materially </a:t>
            </a:r>
            <a:r>
              <a:rPr dirty="0" sz="800" spc="-10">
                <a:latin typeface="Arial"/>
                <a:cs typeface="Arial"/>
              </a:rPr>
              <a:t>from expectations. </a:t>
            </a:r>
            <a:r>
              <a:rPr dirty="0" sz="800" spc="-20">
                <a:latin typeface="Arial"/>
                <a:cs typeface="Arial"/>
              </a:rPr>
              <a:t>Readers </a:t>
            </a:r>
            <a:r>
              <a:rPr dirty="0" sz="800" spc="-15">
                <a:latin typeface="Arial"/>
                <a:cs typeface="Arial"/>
              </a:rPr>
              <a:t>are </a:t>
            </a:r>
            <a:r>
              <a:rPr dirty="0" sz="800" spc="-10">
                <a:latin typeface="Arial"/>
                <a:cs typeface="Arial"/>
              </a:rPr>
              <a:t>cautioned </a:t>
            </a:r>
            <a:r>
              <a:rPr dirty="0" sz="800" spc="-20">
                <a:latin typeface="Arial"/>
                <a:cs typeface="Arial"/>
              </a:rPr>
              <a:t>not </a:t>
            </a:r>
            <a:r>
              <a:rPr dirty="0" sz="800" spc="-5">
                <a:latin typeface="Arial"/>
                <a:cs typeface="Arial"/>
              </a:rPr>
              <a:t>to </a:t>
            </a:r>
            <a:r>
              <a:rPr dirty="0" sz="800" spc="-15">
                <a:latin typeface="Arial"/>
                <a:cs typeface="Arial"/>
              </a:rPr>
              <a:t>place undue reliance </a:t>
            </a:r>
            <a:r>
              <a:rPr dirty="0" sz="800" spc="-25">
                <a:latin typeface="Arial"/>
                <a:cs typeface="Arial"/>
              </a:rPr>
              <a:t>on </a:t>
            </a:r>
            <a:r>
              <a:rPr dirty="0" sz="800" spc="-15">
                <a:latin typeface="Arial"/>
                <a:cs typeface="Arial"/>
              </a:rPr>
              <a:t>these </a:t>
            </a:r>
            <a:r>
              <a:rPr dirty="0" sz="800" spc="-10">
                <a:latin typeface="Arial"/>
                <a:cs typeface="Arial"/>
              </a:rPr>
              <a:t>forward-looking statements, </a:t>
            </a:r>
            <a:r>
              <a:rPr dirty="0" sz="800" spc="-20">
                <a:latin typeface="Arial"/>
                <a:cs typeface="Arial"/>
              </a:rPr>
              <a:t>and they  </a:t>
            </a:r>
            <a:r>
              <a:rPr dirty="0" sz="800" spc="-15">
                <a:latin typeface="Arial"/>
                <a:cs typeface="Arial"/>
              </a:rPr>
              <a:t>should </a:t>
            </a:r>
            <a:r>
              <a:rPr dirty="0" sz="800" spc="-20">
                <a:latin typeface="Arial"/>
                <a:cs typeface="Arial"/>
              </a:rPr>
              <a:t>not </a:t>
            </a:r>
            <a:r>
              <a:rPr dirty="0" sz="800" spc="-10">
                <a:latin typeface="Arial"/>
                <a:cs typeface="Arial"/>
              </a:rPr>
              <a:t>be </a:t>
            </a:r>
            <a:r>
              <a:rPr dirty="0" sz="800" spc="-20">
                <a:latin typeface="Arial"/>
                <a:cs typeface="Arial"/>
              </a:rPr>
              <a:t>relied upon </a:t>
            </a:r>
            <a:r>
              <a:rPr dirty="0" sz="800" spc="-10">
                <a:latin typeface="Arial"/>
                <a:cs typeface="Arial"/>
              </a:rPr>
              <a:t>in </a:t>
            </a:r>
            <a:r>
              <a:rPr dirty="0" sz="800" spc="-20">
                <a:latin typeface="Arial"/>
                <a:cs typeface="Arial"/>
              </a:rPr>
              <a:t>making </a:t>
            </a:r>
            <a:r>
              <a:rPr dirty="0" sz="800" spc="-15">
                <a:latin typeface="Arial"/>
                <a:cs typeface="Arial"/>
              </a:rPr>
              <a:t>purchasing</a:t>
            </a:r>
            <a:r>
              <a:rPr dirty="0" sz="800" spc="-85">
                <a:latin typeface="Arial"/>
                <a:cs typeface="Arial"/>
              </a:rPr>
              <a:t> </a:t>
            </a:r>
            <a:r>
              <a:rPr dirty="0" sz="800" spc="-15">
                <a:latin typeface="Arial"/>
                <a:cs typeface="Arial"/>
              </a:rPr>
              <a:t>decisions.</a:t>
            </a:r>
            <a:endParaRPr sz="800">
              <a:latin typeface="Arial"/>
              <a:cs typeface="Arial"/>
            </a:endParaRPr>
          </a:p>
          <a:p>
            <a:pPr algn="just" marL="12700" marR="351155">
              <a:lnSpc>
                <a:spcPct val="100000"/>
              </a:lnSpc>
              <a:spcBef>
                <a:spcPts val="605"/>
              </a:spcBef>
            </a:pPr>
            <a:r>
              <a:rPr dirty="0" sz="800" spc="-10">
                <a:latin typeface="Arial"/>
                <a:cs typeface="Arial"/>
              </a:rPr>
              <a:t>SAP </a:t>
            </a:r>
            <a:r>
              <a:rPr dirty="0" sz="800" spc="-20">
                <a:latin typeface="Arial"/>
                <a:cs typeface="Arial"/>
              </a:rPr>
              <a:t>and </a:t>
            </a:r>
            <a:r>
              <a:rPr dirty="0" sz="800" spc="-25">
                <a:latin typeface="Arial"/>
                <a:cs typeface="Arial"/>
              </a:rPr>
              <a:t>other </a:t>
            </a:r>
            <a:r>
              <a:rPr dirty="0" sz="800" spc="-10">
                <a:latin typeface="Arial"/>
                <a:cs typeface="Arial"/>
              </a:rPr>
              <a:t>SAP </a:t>
            </a:r>
            <a:r>
              <a:rPr dirty="0" sz="800" spc="-15">
                <a:latin typeface="Arial"/>
                <a:cs typeface="Arial"/>
              </a:rPr>
              <a:t>products </a:t>
            </a:r>
            <a:r>
              <a:rPr dirty="0" sz="800" spc="-20">
                <a:latin typeface="Arial"/>
                <a:cs typeface="Arial"/>
              </a:rPr>
              <a:t>and services </a:t>
            </a:r>
            <a:r>
              <a:rPr dirty="0" sz="800" spc="-10">
                <a:latin typeface="Arial"/>
                <a:cs typeface="Arial"/>
              </a:rPr>
              <a:t>mentioned </a:t>
            </a:r>
            <a:r>
              <a:rPr dirty="0" sz="800" spc="-20">
                <a:latin typeface="Arial"/>
                <a:cs typeface="Arial"/>
              </a:rPr>
              <a:t>herein </a:t>
            </a:r>
            <a:r>
              <a:rPr dirty="0" sz="800" spc="-25">
                <a:latin typeface="Arial"/>
                <a:cs typeface="Arial"/>
              </a:rPr>
              <a:t>as </a:t>
            </a:r>
            <a:r>
              <a:rPr dirty="0" sz="800" spc="-20">
                <a:latin typeface="Arial"/>
                <a:cs typeface="Arial"/>
              </a:rPr>
              <a:t>well </a:t>
            </a:r>
            <a:r>
              <a:rPr dirty="0" sz="800" spc="-25">
                <a:latin typeface="Arial"/>
                <a:cs typeface="Arial"/>
              </a:rPr>
              <a:t>as </a:t>
            </a:r>
            <a:r>
              <a:rPr dirty="0" sz="800" spc="-20">
                <a:latin typeface="Arial"/>
                <a:cs typeface="Arial"/>
              </a:rPr>
              <a:t>their </a:t>
            </a:r>
            <a:r>
              <a:rPr dirty="0" sz="800" spc="-15">
                <a:latin typeface="Arial"/>
                <a:cs typeface="Arial"/>
              </a:rPr>
              <a:t>respective </a:t>
            </a:r>
            <a:r>
              <a:rPr dirty="0" sz="800" spc="-25">
                <a:latin typeface="Arial"/>
                <a:cs typeface="Arial"/>
              </a:rPr>
              <a:t>logos </a:t>
            </a:r>
            <a:r>
              <a:rPr dirty="0" sz="800" spc="-20">
                <a:latin typeface="Arial"/>
                <a:cs typeface="Arial"/>
              </a:rPr>
              <a:t>are </a:t>
            </a:r>
            <a:r>
              <a:rPr dirty="0" sz="800" spc="-15">
                <a:latin typeface="Arial"/>
                <a:cs typeface="Arial"/>
              </a:rPr>
              <a:t>trademarks </a:t>
            </a:r>
            <a:r>
              <a:rPr dirty="0" sz="800" spc="-25">
                <a:latin typeface="Arial"/>
                <a:cs typeface="Arial"/>
              </a:rPr>
              <a:t>or </a:t>
            </a:r>
            <a:r>
              <a:rPr dirty="0" sz="800" spc="-15">
                <a:latin typeface="Arial"/>
                <a:cs typeface="Arial"/>
              </a:rPr>
              <a:t>registered  trademarks </a:t>
            </a:r>
            <a:r>
              <a:rPr dirty="0" sz="800" spc="-25">
                <a:latin typeface="Arial"/>
                <a:cs typeface="Arial"/>
              </a:rPr>
              <a:t>of </a:t>
            </a:r>
            <a:r>
              <a:rPr dirty="0" sz="800" spc="-10">
                <a:latin typeface="Arial"/>
                <a:cs typeface="Arial"/>
              </a:rPr>
              <a:t>SAP SE </a:t>
            </a:r>
            <a:r>
              <a:rPr dirty="0" sz="800" spc="-15">
                <a:latin typeface="Arial"/>
                <a:cs typeface="Arial"/>
              </a:rPr>
              <a:t>(or </a:t>
            </a:r>
            <a:r>
              <a:rPr dirty="0" sz="800" spc="-25">
                <a:latin typeface="Arial"/>
                <a:cs typeface="Arial"/>
              </a:rPr>
              <a:t>an </a:t>
            </a:r>
            <a:r>
              <a:rPr dirty="0" sz="800" spc="-10">
                <a:latin typeface="Arial"/>
                <a:cs typeface="Arial"/>
              </a:rPr>
              <a:t>SAP </a:t>
            </a:r>
            <a:r>
              <a:rPr dirty="0" sz="800" spc="-15">
                <a:latin typeface="Arial"/>
                <a:cs typeface="Arial"/>
              </a:rPr>
              <a:t>affiliate company) </a:t>
            </a:r>
            <a:r>
              <a:rPr dirty="0" sz="800" spc="-10">
                <a:latin typeface="Arial"/>
                <a:cs typeface="Arial"/>
              </a:rPr>
              <a:t>in </a:t>
            </a:r>
            <a:r>
              <a:rPr dirty="0" sz="800" spc="-15">
                <a:latin typeface="Arial"/>
                <a:cs typeface="Arial"/>
              </a:rPr>
              <a:t>Germany </a:t>
            </a:r>
            <a:r>
              <a:rPr dirty="0" sz="800" spc="-20">
                <a:latin typeface="Arial"/>
                <a:cs typeface="Arial"/>
              </a:rPr>
              <a:t>and </a:t>
            </a:r>
            <a:r>
              <a:rPr dirty="0" sz="800" spc="-25">
                <a:latin typeface="Arial"/>
                <a:cs typeface="Arial"/>
              </a:rPr>
              <a:t>other </a:t>
            </a:r>
            <a:r>
              <a:rPr dirty="0" sz="800" spc="-15">
                <a:latin typeface="Arial"/>
                <a:cs typeface="Arial"/>
              </a:rPr>
              <a:t>countries. </a:t>
            </a:r>
            <a:r>
              <a:rPr dirty="0" sz="800" spc="-10">
                <a:latin typeface="Arial"/>
                <a:cs typeface="Arial"/>
              </a:rPr>
              <a:t>All </a:t>
            </a:r>
            <a:r>
              <a:rPr dirty="0" sz="800" spc="-25">
                <a:latin typeface="Arial"/>
                <a:cs typeface="Arial"/>
              </a:rPr>
              <a:t>other </a:t>
            </a:r>
            <a:r>
              <a:rPr dirty="0" sz="800" spc="-15">
                <a:latin typeface="Arial"/>
                <a:cs typeface="Arial"/>
              </a:rPr>
              <a:t>product </a:t>
            </a:r>
            <a:r>
              <a:rPr dirty="0" sz="800" spc="-20">
                <a:latin typeface="Arial"/>
                <a:cs typeface="Arial"/>
              </a:rPr>
              <a:t>and </a:t>
            </a:r>
            <a:r>
              <a:rPr dirty="0" sz="800" spc="-15">
                <a:latin typeface="Arial"/>
                <a:cs typeface="Arial"/>
              </a:rPr>
              <a:t>service </a:t>
            </a:r>
            <a:r>
              <a:rPr dirty="0" sz="800" spc="-25">
                <a:latin typeface="Arial"/>
                <a:cs typeface="Arial"/>
              </a:rPr>
              <a:t>names  </a:t>
            </a:r>
            <a:r>
              <a:rPr dirty="0" sz="800" spc="-10">
                <a:latin typeface="Arial"/>
                <a:cs typeface="Arial"/>
              </a:rPr>
              <a:t>mentioned </a:t>
            </a:r>
            <a:r>
              <a:rPr dirty="0" sz="800" spc="-20">
                <a:latin typeface="Arial"/>
                <a:cs typeface="Arial"/>
              </a:rPr>
              <a:t>are </a:t>
            </a:r>
            <a:r>
              <a:rPr dirty="0" sz="800" spc="-10">
                <a:latin typeface="Arial"/>
                <a:cs typeface="Arial"/>
              </a:rPr>
              <a:t>the </a:t>
            </a:r>
            <a:r>
              <a:rPr dirty="0" sz="800" spc="-15">
                <a:latin typeface="Arial"/>
                <a:cs typeface="Arial"/>
              </a:rPr>
              <a:t>trademarks </a:t>
            </a:r>
            <a:r>
              <a:rPr dirty="0" sz="800" spc="-25">
                <a:latin typeface="Arial"/>
                <a:cs typeface="Arial"/>
              </a:rPr>
              <a:t>of </a:t>
            </a:r>
            <a:r>
              <a:rPr dirty="0" sz="800" spc="-20">
                <a:latin typeface="Arial"/>
                <a:cs typeface="Arial"/>
              </a:rPr>
              <a:t>their </a:t>
            </a:r>
            <a:r>
              <a:rPr dirty="0" sz="800" spc="-15">
                <a:latin typeface="Arial"/>
                <a:cs typeface="Arial"/>
              </a:rPr>
              <a:t>respective</a:t>
            </a:r>
            <a:r>
              <a:rPr dirty="0" sz="800" spc="10">
                <a:latin typeface="Arial"/>
                <a:cs typeface="Arial"/>
              </a:rPr>
              <a:t> </a:t>
            </a:r>
            <a:r>
              <a:rPr dirty="0" sz="800" spc="-15">
                <a:latin typeface="Arial"/>
                <a:cs typeface="Arial"/>
              </a:rPr>
              <a:t>companies.</a:t>
            </a:r>
            <a:endParaRPr sz="8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605"/>
              </a:spcBef>
            </a:pPr>
            <a:r>
              <a:rPr dirty="0" sz="800" spc="-20">
                <a:latin typeface="Arial"/>
                <a:cs typeface="Arial"/>
              </a:rPr>
              <a:t>See </a:t>
            </a:r>
            <a:r>
              <a:rPr dirty="0" u="sng" sz="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www.sap.com/corporate-en/legal/copyright/index.epx</a:t>
            </a:r>
            <a:r>
              <a:rPr dirty="0" sz="800" spc="-5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800" spc="-10">
                <a:latin typeface="Arial"/>
                <a:cs typeface="Arial"/>
              </a:rPr>
              <a:t>for additional </a:t>
            </a:r>
            <a:r>
              <a:rPr dirty="0" sz="800" spc="-15">
                <a:latin typeface="Arial"/>
                <a:cs typeface="Arial"/>
              </a:rPr>
              <a:t>trademark </a:t>
            </a:r>
            <a:r>
              <a:rPr dirty="0" sz="800" spc="-10">
                <a:latin typeface="Arial"/>
                <a:cs typeface="Arial"/>
              </a:rPr>
              <a:t>information </a:t>
            </a:r>
            <a:r>
              <a:rPr dirty="0" sz="800" spc="-20">
                <a:latin typeface="Arial"/>
                <a:cs typeface="Arial"/>
              </a:rPr>
              <a:t>and</a:t>
            </a:r>
            <a:r>
              <a:rPr dirty="0" sz="800" spc="35">
                <a:latin typeface="Arial"/>
                <a:cs typeface="Arial"/>
              </a:rPr>
              <a:t> </a:t>
            </a:r>
            <a:r>
              <a:rPr dirty="0" sz="800" spc="-15">
                <a:latin typeface="Arial"/>
                <a:cs typeface="Arial"/>
              </a:rPr>
              <a:t>notices.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524" y="2448560"/>
            <a:ext cx="173228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 b="1">
                <a:solidFill>
                  <a:srgbClr val="EFAB00"/>
                </a:solidFill>
                <a:latin typeface="Arial"/>
                <a:cs typeface="Arial"/>
                <a:hlinkClick r:id="rId3"/>
              </a:rPr>
              <a:t>www.sap.com</a:t>
            </a:r>
            <a:r>
              <a:rPr dirty="0" sz="1100" spc="-5" b="1">
                <a:latin typeface="Arial"/>
                <a:cs typeface="Arial"/>
                <a:hlinkClick r:id="rId3"/>
              </a:rPr>
              <a:t>/contactsap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62072" y="1749551"/>
            <a:ext cx="362712" cy="362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73807" y="1749551"/>
            <a:ext cx="362712" cy="362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82495" y="1749551"/>
            <a:ext cx="365760" cy="362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94232" y="1749551"/>
            <a:ext cx="362712" cy="362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2919" y="1749551"/>
            <a:ext cx="365760" cy="362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90524" y="1447545"/>
            <a:ext cx="108648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"/>
                <a:cs typeface="Arial"/>
              </a:rPr>
              <a:t>Follow all </a:t>
            </a:r>
            <a:r>
              <a:rPr dirty="0" sz="1100" spc="5">
                <a:latin typeface="Arial"/>
                <a:cs typeface="Arial"/>
              </a:rPr>
              <a:t>of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5">
                <a:latin typeface="Arial"/>
                <a:cs typeface="Arial"/>
              </a:rPr>
              <a:t>SAP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948671" y="6217920"/>
            <a:ext cx="1962912" cy="3550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3291" y="2596895"/>
            <a:ext cx="2180082" cy="2181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291073" y="3121863"/>
            <a:ext cx="162623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4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dirty="0" sz="24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Arial"/>
                <a:cs typeface="Arial"/>
              </a:rPr>
              <a:t>HANA</a:t>
            </a:r>
            <a:endParaRPr sz="2400">
              <a:latin typeface="Arial"/>
              <a:cs typeface="Arial"/>
            </a:endParaRPr>
          </a:p>
          <a:p>
            <a:pPr marL="128270" marR="25400" indent="-20320">
              <a:lnSpc>
                <a:spcPct val="100000"/>
              </a:lnSpc>
              <a:spcBef>
                <a:spcPts val="5"/>
              </a:spcBef>
            </a:pPr>
            <a:r>
              <a:rPr dirty="0" sz="2400" spc="1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400" spc="55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400" spc="14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2400" spc="13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90">
                <a:solidFill>
                  <a:srgbClr val="FFFFFF"/>
                </a:solidFill>
                <a:latin typeface="Arial"/>
                <a:cs typeface="Arial"/>
              </a:rPr>
              <a:t>ed  </a:t>
            </a:r>
            <a:r>
              <a:rPr dirty="0" sz="2400" spc="125">
                <a:solidFill>
                  <a:srgbClr val="FFFFFF"/>
                </a:solidFill>
                <a:latin typeface="Arial"/>
                <a:cs typeface="Arial"/>
              </a:rPr>
              <a:t>Analytics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7348" y="3217609"/>
            <a:ext cx="3188335" cy="1239520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1931670">
              <a:lnSpc>
                <a:spcPct val="100000"/>
              </a:lnSpc>
              <a:spcBef>
                <a:spcPts val="880"/>
              </a:spcBef>
            </a:pPr>
            <a:r>
              <a:rPr dirty="0" sz="2000" b="1">
                <a:latin typeface="Arial"/>
                <a:cs typeface="Arial"/>
              </a:rPr>
              <a:t>Stream</a:t>
            </a:r>
            <a:r>
              <a:rPr dirty="0" sz="2000" spc="-10" b="1">
                <a:latin typeface="Arial"/>
                <a:cs typeface="Arial"/>
              </a:rPr>
              <a:t>i</a:t>
            </a:r>
            <a:r>
              <a:rPr dirty="0" sz="2000" b="1">
                <a:latin typeface="Arial"/>
                <a:cs typeface="Arial"/>
              </a:rPr>
              <a:t>ng</a:t>
            </a:r>
            <a:endParaRPr sz="2000">
              <a:latin typeface="Arial"/>
              <a:cs typeface="Arial"/>
            </a:endParaRPr>
          </a:p>
          <a:p>
            <a:pPr algn="r" marL="12700" marR="5715" indent="574040">
              <a:lnSpc>
                <a:spcPct val="100000"/>
              </a:lnSpc>
              <a:spcBef>
                <a:spcPts val="615"/>
              </a:spcBef>
            </a:pPr>
            <a:r>
              <a:rPr dirty="0" sz="1600" spc="-5">
                <a:latin typeface="Arial"/>
                <a:cs typeface="Arial"/>
              </a:rPr>
              <a:t>Extract insight</a:t>
            </a:r>
            <a:r>
              <a:rPr dirty="0" sz="16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from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real-time 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information streams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and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respond 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immediately to changing</a:t>
            </a:r>
            <a:r>
              <a:rPr dirty="0" sz="16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conditions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31783" y="5007958"/>
            <a:ext cx="3255645" cy="1240155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marL="1858010">
              <a:lnSpc>
                <a:spcPct val="100000"/>
              </a:lnSpc>
              <a:spcBef>
                <a:spcPts val="885"/>
              </a:spcBef>
            </a:pPr>
            <a:r>
              <a:rPr dirty="0" sz="2000" b="1">
                <a:latin typeface="Arial"/>
                <a:cs typeface="Arial"/>
              </a:rPr>
              <a:t>Series</a:t>
            </a:r>
            <a:r>
              <a:rPr dirty="0" sz="2000" spc="-1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algn="r" marL="12700" marR="5080" indent="24130">
              <a:lnSpc>
                <a:spcPct val="100000"/>
              </a:lnSpc>
              <a:spcBef>
                <a:spcPts val="615"/>
              </a:spcBef>
            </a:pPr>
            <a:r>
              <a:rPr dirty="0" sz="1600" spc="-5">
                <a:latin typeface="Arial"/>
                <a:cs typeface="Arial"/>
              </a:rPr>
              <a:t>Capture and analyze a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sequence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of 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successive data points made over a</a:t>
            </a:r>
            <a:endParaRPr sz="16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time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interval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1876" y="3646932"/>
            <a:ext cx="4316730" cy="76200"/>
          </a:xfrm>
          <a:custGeom>
            <a:avLst/>
            <a:gdLst/>
            <a:ahLst/>
            <a:cxnLst/>
            <a:rect l="l" t="t" r="r" b="b"/>
            <a:pathLst>
              <a:path w="4316730" h="76200">
                <a:moveTo>
                  <a:pt x="4278376" y="0"/>
                </a:moveTo>
                <a:lnTo>
                  <a:pt x="4263528" y="2988"/>
                </a:lnTo>
                <a:lnTo>
                  <a:pt x="4251420" y="11144"/>
                </a:lnTo>
                <a:lnTo>
                  <a:pt x="4243264" y="23252"/>
                </a:lnTo>
                <a:lnTo>
                  <a:pt x="4240276" y="38100"/>
                </a:lnTo>
                <a:lnTo>
                  <a:pt x="4243264" y="52947"/>
                </a:lnTo>
                <a:lnTo>
                  <a:pt x="4251420" y="65055"/>
                </a:lnTo>
                <a:lnTo>
                  <a:pt x="4263528" y="73211"/>
                </a:lnTo>
                <a:lnTo>
                  <a:pt x="4278376" y="76200"/>
                </a:lnTo>
                <a:lnTo>
                  <a:pt x="4293169" y="73211"/>
                </a:lnTo>
                <a:lnTo>
                  <a:pt x="4305284" y="65055"/>
                </a:lnTo>
                <a:lnTo>
                  <a:pt x="4313469" y="52947"/>
                </a:lnTo>
                <a:lnTo>
                  <a:pt x="4315190" y="44450"/>
                </a:lnTo>
                <a:lnTo>
                  <a:pt x="4278376" y="44450"/>
                </a:lnTo>
                <a:lnTo>
                  <a:pt x="4278376" y="31750"/>
                </a:lnTo>
                <a:lnTo>
                  <a:pt x="4315190" y="31750"/>
                </a:lnTo>
                <a:lnTo>
                  <a:pt x="4313469" y="23252"/>
                </a:lnTo>
                <a:lnTo>
                  <a:pt x="4305284" y="11144"/>
                </a:lnTo>
                <a:lnTo>
                  <a:pt x="4293169" y="2988"/>
                </a:lnTo>
                <a:lnTo>
                  <a:pt x="4278376" y="0"/>
                </a:lnTo>
                <a:close/>
              </a:path>
              <a:path w="4316730" h="76200">
                <a:moveTo>
                  <a:pt x="424155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241554" y="44450"/>
                </a:lnTo>
                <a:lnTo>
                  <a:pt x="4240276" y="38100"/>
                </a:lnTo>
                <a:lnTo>
                  <a:pt x="4241554" y="31750"/>
                </a:lnTo>
                <a:close/>
              </a:path>
              <a:path w="4316730" h="76200">
                <a:moveTo>
                  <a:pt x="4315190" y="31750"/>
                </a:moveTo>
                <a:lnTo>
                  <a:pt x="4278376" y="31750"/>
                </a:lnTo>
                <a:lnTo>
                  <a:pt x="4278376" y="44450"/>
                </a:lnTo>
                <a:lnTo>
                  <a:pt x="4315190" y="44450"/>
                </a:lnTo>
                <a:lnTo>
                  <a:pt x="4316476" y="38100"/>
                </a:lnTo>
                <a:lnTo>
                  <a:pt x="431519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11860" y="1576261"/>
            <a:ext cx="3362960" cy="995680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z="2000" b="1">
                <a:latin typeface="Arial"/>
                <a:cs typeface="Arial"/>
              </a:rPr>
              <a:t>Spatial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15"/>
              </a:spcBef>
            </a:pPr>
            <a:r>
              <a:rPr dirty="0" sz="1600" spc="-5">
                <a:latin typeface="Arial"/>
                <a:cs typeface="Arial"/>
              </a:rPr>
              <a:t>Gain deeper insights by combining  business data </a:t>
            </a:r>
            <a:r>
              <a:rPr dirty="0" sz="1600" spc="-10">
                <a:latin typeface="Arial"/>
                <a:cs typeface="Arial"/>
              </a:rPr>
              <a:t>with </a:t>
            </a:r>
            <a:r>
              <a:rPr dirty="0" sz="1600" spc="-5">
                <a:latin typeface="Arial"/>
                <a:cs typeface="Arial"/>
              </a:rPr>
              <a:t>geographical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4908" y="3217609"/>
            <a:ext cx="3648075" cy="995680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z="2000" b="1">
                <a:latin typeface="Arial"/>
                <a:cs typeface="Arial"/>
              </a:rPr>
              <a:t>Graph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15"/>
              </a:spcBef>
            </a:pPr>
            <a:r>
              <a:rPr dirty="0" sz="1600" spc="-10">
                <a:latin typeface="Arial"/>
                <a:cs typeface="Arial"/>
              </a:rPr>
              <a:t>Go beyond </a:t>
            </a:r>
            <a:r>
              <a:rPr dirty="0" sz="1600" spc="-5">
                <a:latin typeface="Arial"/>
                <a:cs typeface="Arial"/>
              </a:rPr>
              <a:t>traditional entities and build  relationships into existing data</a:t>
            </a:r>
            <a:r>
              <a:rPr dirty="0" sz="1600" spc="3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on-the-fly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08" y="4779350"/>
            <a:ext cx="3606165" cy="148272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2000" b="1">
                <a:latin typeface="Arial"/>
                <a:cs typeface="Arial"/>
              </a:rPr>
              <a:t>Text &amp;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Search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15"/>
              </a:spcBef>
            </a:pPr>
            <a:r>
              <a:rPr dirty="0" sz="1600" spc="-5">
                <a:latin typeface="Arial"/>
                <a:cs typeface="Arial"/>
              </a:rPr>
              <a:t>Embedded search that provides full-text  search, navigation, and access to  structured and unstructured information  across multiple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systems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93864" y="3646932"/>
            <a:ext cx="4377690" cy="76200"/>
          </a:xfrm>
          <a:custGeom>
            <a:avLst/>
            <a:gdLst/>
            <a:ahLst/>
            <a:cxnLst/>
            <a:rect l="l" t="t" r="r" b="b"/>
            <a:pathLst>
              <a:path w="4377690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921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21" y="31750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4377690" h="76200">
                <a:moveTo>
                  <a:pt x="74921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21" y="44450"/>
                </a:lnTo>
                <a:lnTo>
                  <a:pt x="76200" y="38100"/>
                </a:lnTo>
                <a:lnTo>
                  <a:pt x="74921" y="31750"/>
                </a:lnTo>
                <a:close/>
              </a:path>
              <a:path w="4377690" h="76200">
                <a:moveTo>
                  <a:pt x="4377182" y="31750"/>
                </a:moveTo>
                <a:lnTo>
                  <a:pt x="74921" y="31750"/>
                </a:lnTo>
                <a:lnTo>
                  <a:pt x="76200" y="38100"/>
                </a:lnTo>
                <a:lnTo>
                  <a:pt x="74921" y="44450"/>
                </a:lnTo>
                <a:lnTo>
                  <a:pt x="4377182" y="44450"/>
                </a:lnTo>
                <a:lnTo>
                  <a:pt x="4377182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841993" y="1573213"/>
            <a:ext cx="2847975" cy="1239520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1622425">
              <a:lnSpc>
                <a:spcPct val="100000"/>
              </a:lnSpc>
              <a:spcBef>
                <a:spcPts val="880"/>
              </a:spcBef>
            </a:pPr>
            <a:r>
              <a:rPr dirty="0" sz="2000" spc="-5" b="1">
                <a:latin typeface="Arial"/>
                <a:cs typeface="Arial"/>
              </a:rPr>
              <a:t>Predictive</a:t>
            </a:r>
            <a:endParaRPr sz="2000">
              <a:latin typeface="Arial"/>
              <a:cs typeface="Arial"/>
            </a:endParaRPr>
          </a:p>
          <a:p>
            <a:pPr algn="r" marL="12700" marR="5715" indent="132080">
              <a:lnSpc>
                <a:spcPct val="100000"/>
              </a:lnSpc>
              <a:spcBef>
                <a:spcPts val="615"/>
              </a:spcBef>
            </a:pPr>
            <a:r>
              <a:rPr dirty="0" sz="1600" spc="-5">
                <a:latin typeface="Arial"/>
                <a:cs typeface="Arial"/>
              </a:rPr>
              <a:t>Make proactive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and intelligent 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decisions that business can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put</a:t>
            </a:r>
            <a:endParaRPr sz="16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to immediate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use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2732" y="2020569"/>
            <a:ext cx="11148060" cy="3464560"/>
          </a:xfrm>
          <a:custGeom>
            <a:avLst/>
            <a:gdLst/>
            <a:ahLst/>
            <a:cxnLst/>
            <a:rect l="l" t="t" r="r" b="b"/>
            <a:pathLst>
              <a:path w="11148060" h="3464560">
                <a:moveTo>
                  <a:pt x="4557903" y="2480576"/>
                </a:moveTo>
                <a:lnTo>
                  <a:pt x="4557357" y="2470150"/>
                </a:lnTo>
                <a:lnTo>
                  <a:pt x="4557141" y="2465997"/>
                </a:lnTo>
                <a:lnTo>
                  <a:pt x="4550664" y="2452370"/>
                </a:lnTo>
                <a:lnTo>
                  <a:pt x="4539323" y="2442286"/>
                </a:lnTo>
                <a:lnTo>
                  <a:pt x="4525518" y="2437511"/>
                </a:lnTo>
                <a:lnTo>
                  <a:pt x="4510938" y="2438273"/>
                </a:lnTo>
                <a:lnTo>
                  <a:pt x="4497324" y="2444750"/>
                </a:lnTo>
                <a:lnTo>
                  <a:pt x="4487227" y="2456091"/>
                </a:lnTo>
                <a:lnTo>
                  <a:pt x="4482465" y="2469896"/>
                </a:lnTo>
                <a:lnTo>
                  <a:pt x="4483214" y="2484475"/>
                </a:lnTo>
                <a:lnTo>
                  <a:pt x="4486922" y="2492273"/>
                </a:lnTo>
                <a:lnTo>
                  <a:pt x="3520224" y="3218688"/>
                </a:lnTo>
                <a:lnTo>
                  <a:pt x="0" y="3218688"/>
                </a:lnTo>
                <a:lnTo>
                  <a:pt x="0" y="3231388"/>
                </a:lnTo>
                <a:lnTo>
                  <a:pt x="3523742" y="3231388"/>
                </a:lnTo>
                <a:lnTo>
                  <a:pt x="3525012" y="3230880"/>
                </a:lnTo>
                <a:lnTo>
                  <a:pt x="3526155" y="3230118"/>
                </a:lnTo>
                <a:lnTo>
                  <a:pt x="3539667" y="3219958"/>
                </a:lnTo>
                <a:lnTo>
                  <a:pt x="3541357" y="3218688"/>
                </a:lnTo>
                <a:lnTo>
                  <a:pt x="4494568" y="2502420"/>
                </a:lnTo>
                <a:lnTo>
                  <a:pt x="4501032" y="2508186"/>
                </a:lnTo>
                <a:lnTo>
                  <a:pt x="4514850" y="2512949"/>
                </a:lnTo>
                <a:lnTo>
                  <a:pt x="4529417" y="2512199"/>
                </a:lnTo>
                <a:lnTo>
                  <a:pt x="4543044" y="2505710"/>
                </a:lnTo>
                <a:lnTo>
                  <a:pt x="4553128" y="2494381"/>
                </a:lnTo>
                <a:lnTo>
                  <a:pt x="4557903" y="2480576"/>
                </a:lnTo>
                <a:close/>
              </a:path>
              <a:path w="11148060" h="3464560">
                <a:moveTo>
                  <a:pt x="4610062" y="1015238"/>
                </a:moveTo>
                <a:lnTo>
                  <a:pt x="4607280" y="1000912"/>
                </a:lnTo>
                <a:lnTo>
                  <a:pt x="4598924" y="988314"/>
                </a:lnTo>
                <a:lnTo>
                  <a:pt x="4586325" y="979957"/>
                </a:lnTo>
                <a:lnTo>
                  <a:pt x="4571987" y="977176"/>
                </a:lnTo>
                <a:lnTo>
                  <a:pt x="4557661" y="979957"/>
                </a:lnTo>
                <a:lnTo>
                  <a:pt x="4550410" y="984783"/>
                </a:lnTo>
                <a:lnTo>
                  <a:pt x="3577971" y="12700"/>
                </a:lnTo>
                <a:lnTo>
                  <a:pt x="3576066" y="10795"/>
                </a:lnTo>
                <a:lnTo>
                  <a:pt x="3567176" y="1905"/>
                </a:lnTo>
                <a:lnTo>
                  <a:pt x="3566033" y="635"/>
                </a:lnTo>
                <a:lnTo>
                  <a:pt x="3564382" y="0"/>
                </a:lnTo>
                <a:lnTo>
                  <a:pt x="0" y="0"/>
                </a:lnTo>
                <a:lnTo>
                  <a:pt x="0" y="12700"/>
                </a:lnTo>
                <a:lnTo>
                  <a:pt x="3560064" y="12700"/>
                </a:lnTo>
                <a:lnTo>
                  <a:pt x="4541520" y="993673"/>
                </a:lnTo>
                <a:lnTo>
                  <a:pt x="4536706" y="1000912"/>
                </a:lnTo>
                <a:lnTo>
                  <a:pt x="4533925" y="1015238"/>
                </a:lnTo>
                <a:lnTo>
                  <a:pt x="4536706" y="1029576"/>
                </a:lnTo>
                <a:lnTo>
                  <a:pt x="4545076" y="1042162"/>
                </a:lnTo>
                <a:lnTo>
                  <a:pt x="4557661" y="1050531"/>
                </a:lnTo>
                <a:lnTo>
                  <a:pt x="4572000" y="1053312"/>
                </a:lnTo>
                <a:lnTo>
                  <a:pt x="4586325" y="1050531"/>
                </a:lnTo>
                <a:lnTo>
                  <a:pt x="4598924" y="1042162"/>
                </a:lnTo>
                <a:lnTo>
                  <a:pt x="4607280" y="1029576"/>
                </a:lnTo>
                <a:lnTo>
                  <a:pt x="4609198" y="1019683"/>
                </a:lnTo>
                <a:lnTo>
                  <a:pt x="4610062" y="1015238"/>
                </a:lnTo>
                <a:close/>
              </a:path>
              <a:path w="11148060" h="3464560">
                <a:moveTo>
                  <a:pt x="11148060" y="3451860"/>
                </a:moveTo>
                <a:lnTo>
                  <a:pt x="7628344" y="3451860"/>
                </a:lnTo>
                <a:lnTo>
                  <a:pt x="6658610" y="2496566"/>
                </a:lnTo>
                <a:lnTo>
                  <a:pt x="6663309" y="2489365"/>
                </a:lnTo>
                <a:lnTo>
                  <a:pt x="6666001" y="2475001"/>
                </a:lnTo>
                <a:lnTo>
                  <a:pt x="6665125" y="2470658"/>
                </a:lnTo>
                <a:lnTo>
                  <a:pt x="6663118" y="2460650"/>
                </a:lnTo>
                <a:lnTo>
                  <a:pt x="6654673" y="2448052"/>
                </a:lnTo>
                <a:lnTo>
                  <a:pt x="6641947" y="2439797"/>
                </a:lnTo>
                <a:lnTo>
                  <a:pt x="6627584" y="2437104"/>
                </a:lnTo>
                <a:lnTo>
                  <a:pt x="6613271" y="2439987"/>
                </a:lnTo>
                <a:lnTo>
                  <a:pt x="6600698" y="2448433"/>
                </a:lnTo>
                <a:lnTo>
                  <a:pt x="6592430" y="2461107"/>
                </a:lnTo>
                <a:lnTo>
                  <a:pt x="6589738" y="2475471"/>
                </a:lnTo>
                <a:lnTo>
                  <a:pt x="6592621" y="2489822"/>
                </a:lnTo>
                <a:lnTo>
                  <a:pt x="6601079" y="2502408"/>
                </a:lnTo>
                <a:lnTo>
                  <a:pt x="6613741" y="2510675"/>
                </a:lnTo>
                <a:lnTo>
                  <a:pt x="6628104" y="2513368"/>
                </a:lnTo>
                <a:lnTo>
                  <a:pt x="6642455" y="2510485"/>
                </a:lnTo>
                <a:lnTo>
                  <a:pt x="6649656" y="2505646"/>
                </a:lnTo>
                <a:lnTo>
                  <a:pt x="7622413" y="3463925"/>
                </a:lnTo>
                <a:lnTo>
                  <a:pt x="7624064" y="3464560"/>
                </a:lnTo>
                <a:lnTo>
                  <a:pt x="11148060" y="3464560"/>
                </a:lnTo>
                <a:lnTo>
                  <a:pt x="11148060" y="3453638"/>
                </a:lnTo>
                <a:lnTo>
                  <a:pt x="11148060" y="3451860"/>
                </a:lnTo>
                <a:close/>
              </a:path>
              <a:path w="11148060" h="3464560">
                <a:moveTo>
                  <a:pt x="11148060" y="0"/>
                </a:moveTo>
                <a:lnTo>
                  <a:pt x="7583678" y="0"/>
                </a:lnTo>
                <a:lnTo>
                  <a:pt x="7582027" y="635"/>
                </a:lnTo>
                <a:lnTo>
                  <a:pt x="7580884" y="1905"/>
                </a:lnTo>
                <a:lnTo>
                  <a:pt x="6597637" y="984783"/>
                </a:lnTo>
                <a:lnTo>
                  <a:pt x="6590385" y="979957"/>
                </a:lnTo>
                <a:lnTo>
                  <a:pt x="6576060" y="977176"/>
                </a:lnTo>
                <a:lnTo>
                  <a:pt x="6561722" y="979957"/>
                </a:lnTo>
                <a:lnTo>
                  <a:pt x="6549136" y="988314"/>
                </a:lnTo>
                <a:lnTo>
                  <a:pt x="6540767" y="1000912"/>
                </a:lnTo>
                <a:lnTo>
                  <a:pt x="6537985" y="1015238"/>
                </a:lnTo>
                <a:lnTo>
                  <a:pt x="6540767" y="1029576"/>
                </a:lnTo>
                <a:lnTo>
                  <a:pt x="6549136" y="1042162"/>
                </a:lnTo>
                <a:lnTo>
                  <a:pt x="6561722" y="1050531"/>
                </a:lnTo>
                <a:lnTo>
                  <a:pt x="6576060" y="1053312"/>
                </a:lnTo>
                <a:lnTo>
                  <a:pt x="6590385" y="1050531"/>
                </a:lnTo>
                <a:lnTo>
                  <a:pt x="6602984" y="1042162"/>
                </a:lnTo>
                <a:lnTo>
                  <a:pt x="6611340" y="1029576"/>
                </a:lnTo>
                <a:lnTo>
                  <a:pt x="6613258" y="1019683"/>
                </a:lnTo>
                <a:lnTo>
                  <a:pt x="6614122" y="1015238"/>
                </a:lnTo>
                <a:lnTo>
                  <a:pt x="6611340" y="1000912"/>
                </a:lnTo>
                <a:lnTo>
                  <a:pt x="6606527" y="993673"/>
                </a:lnTo>
                <a:lnTo>
                  <a:pt x="7587856" y="12700"/>
                </a:lnTo>
                <a:lnTo>
                  <a:pt x="11148060" y="12700"/>
                </a:lnTo>
                <a:lnTo>
                  <a:pt x="11148060" y="10795"/>
                </a:lnTo>
                <a:lnTo>
                  <a:pt x="11148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05764" y="243078"/>
            <a:ext cx="5195570" cy="603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Using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the SAP </a:t>
            </a: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HANA Service as a</a:t>
            </a:r>
            <a:r>
              <a:rPr dirty="0" sz="1800" spc="-1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Datasource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z="2000" b="1">
                <a:latin typeface="Arial"/>
                <a:cs typeface="Arial"/>
              </a:rPr>
              <a:t>SAP HANA </a:t>
            </a:r>
            <a:r>
              <a:rPr dirty="0" sz="2000" spc="-5" b="1">
                <a:latin typeface="Arial"/>
                <a:cs typeface="Arial"/>
              </a:rPr>
              <a:t>advanced analytics</a:t>
            </a:r>
            <a:r>
              <a:rPr dirty="0" sz="2000" spc="-1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capabilities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5764" y="243078"/>
            <a:ext cx="47447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Using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the SAP </a:t>
            </a: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HANA Service as a</a:t>
            </a:r>
            <a:r>
              <a:rPr dirty="0" sz="1800" spc="-1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Datasource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5764" y="515874"/>
            <a:ext cx="193167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Developer</a:t>
            </a:r>
            <a:r>
              <a:rPr dirty="0" spc="-55"/>
              <a:t> </a:t>
            </a:r>
            <a:r>
              <a:rPr dirty="0"/>
              <a:t>tools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89" y="1616151"/>
            <a:ext cx="7031355" cy="4044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Application developers can use any number of tools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including:</a:t>
            </a:r>
            <a:endParaRPr sz="20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18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600" spc="-5">
                <a:latin typeface="Arial"/>
                <a:cs typeface="Arial"/>
              </a:rPr>
              <a:t>SAP </a:t>
            </a:r>
            <a:r>
              <a:rPr dirty="0" sz="1600" spc="-10">
                <a:latin typeface="Arial"/>
                <a:cs typeface="Arial"/>
              </a:rPr>
              <a:t>Web </a:t>
            </a:r>
            <a:r>
              <a:rPr dirty="0" sz="1600" spc="-5">
                <a:latin typeface="Arial"/>
                <a:cs typeface="Arial"/>
              </a:rPr>
              <a:t>IDE Full Stack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service</a:t>
            </a:r>
            <a:endParaRPr sz="1600">
              <a:latin typeface="Arial"/>
              <a:cs typeface="Arial"/>
            </a:endParaRPr>
          </a:p>
          <a:p>
            <a:pPr lvl="1" marL="375285" marR="5080" indent="-181610">
              <a:lnSpc>
                <a:spcPct val="100000"/>
              </a:lnSpc>
              <a:spcBef>
                <a:spcPts val="300"/>
              </a:spcBef>
              <a:buFont typeface="Symbol"/>
              <a:buChar char=""/>
              <a:tabLst>
                <a:tab pos="375920" algn="l"/>
              </a:tabLst>
            </a:pPr>
            <a:r>
              <a:rPr dirty="0" sz="1600" spc="-5">
                <a:latin typeface="Arial"/>
                <a:cs typeface="Arial"/>
              </a:rPr>
              <a:t>this is an SAP Cloud Platform service that lets </a:t>
            </a:r>
            <a:r>
              <a:rPr dirty="0" sz="1600" spc="-10">
                <a:latin typeface="Arial"/>
                <a:cs typeface="Arial"/>
              </a:rPr>
              <a:t>you </a:t>
            </a:r>
            <a:r>
              <a:rPr dirty="0" sz="1600" spc="-5">
                <a:latin typeface="Arial"/>
                <a:cs typeface="Arial"/>
              </a:rPr>
              <a:t>build and deploy native  SAP HANA applications directly into the SAP CP Cloud Foundry</a:t>
            </a:r>
            <a:r>
              <a:rPr dirty="0" sz="1600" spc="-13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runtime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Symbol"/>
              <a:buChar char=""/>
            </a:pPr>
            <a:endParaRPr sz="155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600" spc="-5">
                <a:latin typeface="Arial"/>
                <a:cs typeface="Arial"/>
              </a:rPr>
              <a:t>SAP </a:t>
            </a:r>
            <a:r>
              <a:rPr dirty="0" sz="1600" spc="-10">
                <a:latin typeface="Arial"/>
                <a:cs typeface="Arial"/>
              </a:rPr>
              <a:t>Web </a:t>
            </a:r>
            <a:r>
              <a:rPr dirty="0" sz="1600" spc="-5">
                <a:latin typeface="Arial"/>
                <a:cs typeface="Arial"/>
              </a:rPr>
              <a:t>IDE for SAP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HANA</a:t>
            </a:r>
            <a:endParaRPr sz="1600">
              <a:latin typeface="Arial"/>
              <a:cs typeface="Arial"/>
            </a:endParaRPr>
          </a:p>
          <a:p>
            <a:pPr lvl="1" marL="375285" marR="101600" indent="-181610">
              <a:lnSpc>
                <a:spcPct val="100000"/>
              </a:lnSpc>
              <a:spcBef>
                <a:spcPts val="305"/>
              </a:spcBef>
              <a:buFont typeface="Symbol"/>
              <a:buChar char=""/>
              <a:tabLst>
                <a:tab pos="375920" algn="l"/>
              </a:tabLst>
            </a:pPr>
            <a:r>
              <a:rPr dirty="0" sz="1600" spc="-5">
                <a:latin typeface="Arial"/>
                <a:cs typeface="Arial"/>
              </a:rPr>
              <a:t>Download SAP HANA, express edition and build native SAP HANA  applications </a:t>
            </a:r>
            <a:r>
              <a:rPr dirty="0" sz="1600" spc="-20">
                <a:latin typeface="Arial"/>
                <a:cs typeface="Arial"/>
              </a:rPr>
              <a:t>locally, </a:t>
            </a:r>
            <a:r>
              <a:rPr dirty="0" sz="1600" spc="-5">
                <a:latin typeface="Arial"/>
                <a:cs typeface="Arial"/>
              </a:rPr>
              <a:t>then deploy them to the cloud directly from SAP </a:t>
            </a:r>
            <a:r>
              <a:rPr dirty="0" sz="1600" spc="-10">
                <a:latin typeface="Arial"/>
                <a:cs typeface="Arial"/>
              </a:rPr>
              <a:t>Web  </a:t>
            </a:r>
            <a:r>
              <a:rPr dirty="0" sz="1600" spc="-5">
                <a:latin typeface="Arial"/>
                <a:cs typeface="Arial"/>
              </a:rPr>
              <a:t>IDE for SAP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HANA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Symbol"/>
              <a:buChar char=""/>
            </a:pPr>
            <a:endParaRPr sz="155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600" spc="-5">
                <a:latin typeface="Arial"/>
                <a:cs typeface="Arial"/>
              </a:rPr>
              <a:t>SAP Enterprise Architecture</a:t>
            </a:r>
            <a:r>
              <a:rPr dirty="0" sz="1600" spc="-1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Designer</a:t>
            </a:r>
            <a:endParaRPr sz="1600">
              <a:latin typeface="Arial"/>
              <a:cs typeface="Arial"/>
            </a:endParaRPr>
          </a:p>
          <a:p>
            <a:pPr lvl="1" marL="375285" indent="-182245">
              <a:lnSpc>
                <a:spcPct val="100000"/>
              </a:lnSpc>
              <a:spcBef>
                <a:spcPts val="300"/>
              </a:spcBef>
              <a:buFont typeface="Symbol"/>
              <a:buChar char=""/>
              <a:tabLst>
                <a:tab pos="375920" algn="l"/>
              </a:tabLst>
            </a:pPr>
            <a:r>
              <a:rPr dirty="0" sz="1600" spc="-5">
                <a:latin typeface="Arial"/>
                <a:cs typeface="Arial"/>
              </a:rPr>
              <a:t>Create and maintain a complete </a:t>
            </a:r>
            <a:r>
              <a:rPr dirty="0" sz="1600">
                <a:latin typeface="Arial"/>
                <a:cs typeface="Arial"/>
              </a:rPr>
              <a:t>landscape </a:t>
            </a:r>
            <a:r>
              <a:rPr dirty="0" sz="1600" spc="-5">
                <a:latin typeface="Arial"/>
                <a:cs typeface="Arial"/>
              </a:rPr>
              <a:t>architecture for </a:t>
            </a:r>
            <a:r>
              <a:rPr dirty="0" sz="1600" spc="-10">
                <a:latin typeface="Arial"/>
                <a:cs typeface="Arial"/>
              </a:rPr>
              <a:t>your</a:t>
            </a:r>
            <a:r>
              <a:rPr dirty="0" sz="1600" spc="12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digital</a:t>
            </a:r>
            <a:endParaRPr sz="1600">
              <a:latin typeface="Arial"/>
              <a:cs typeface="Arial"/>
            </a:endParaRPr>
          </a:p>
          <a:p>
            <a:pPr marL="375285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Arial"/>
                <a:cs typeface="Arial"/>
              </a:rPr>
              <a:t>transformation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strategy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600" spc="-5">
                <a:latin typeface="Arial"/>
                <a:cs typeface="Arial"/>
              </a:rPr>
              <a:t>SAP HANA plugin for Microsoft </a:t>
            </a:r>
            <a:r>
              <a:rPr dirty="0" sz="1600" spc="-10">
                <a:latin typeface="Arial"/>
                <a:cs typeface="Arial"/>
              </a:rPr>
              <a:t>Visual</a:t>
            </a:r>
            <a:r>
              <a:rPr dirty="0" sz="1600" spc="-12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Studio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542019" y="1252727"/>
            <a:ext cx="2816860" cy="5107305"/>
            <a:chOff x="8542019" y="1252727"/>
            <a:chExt cx="2816860" cy="5107305"/>
          </a:xfrm>
        </p:grpSpPr>
        <p:sp>
          <p:nvSpPr>
            <p:cNvPr id="6" name="object 6"/>
            <p:cNvSpPr/>
            <p:nvPr/>
          </p:nvSpPr>
          <p:spPr>
            <a:xfrm>
              <a:off x="8548115" y="1258823"/>
              <a:ext cx="2804160" cy="50947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545067" y="1255775"/>
              <a:ext cx="2810510" cy="5100955"/>
            </a:xfrm>
            <a:custGeom>
              <a:avLst/>
              <a:gdLst/>
              <a:ahLst/>
              <a:cxnLst/>
              <a:rect l="l" t="t" r="r" b="b"/>
              <a:pathLst>
                <a:path w="2810509" h="5100955">
                  <a:moveTo>
                    <a:pt x="0" y="5100828"/>
                  </a:moveTo>
                  <a:lnTo>
                    <a:pt x="2810255" y="5100828"/>
                  </a:lnTo>
                  <a:lnTo>
                    <a:pt x="2810255" y="0"/>
                  </a:lnTo>
                  <a:lnTo>
                    <a:pt x="0" y="0"/>
                  </a:lnTo>
                  <a:lnTo>
                    <a:pt x="0" y="5100828"/>
                  </a:lnTo>
                  <a:close/>
                </a:path>
              </a:pathLst>
            </a:custGeom>
            <a:ln w="609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7347" y="1618869"/>
            <a:ext cx="54590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2405" marR="5080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dirty="0" sz="1800" spc="-5">
                <a:latin typeface="Arial"/>
                <a:cs typeface="Arial"/>
              </a:rPr>
              <a:t>How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create an </a:t>
            </a:r>
            <a:r>
              <a:rPr dirty="0" sz="1800">
                <a:latin typeface="Arial"/>
                <a:cs typeface="Arial"/>
              </a:rPr>
              <a:t>SAP </a:t>
            </a:r>
            <a:r>
              <a:rPr dirty="0" sz="1800" spc="-5">
                <a:latin typeface="Arial"/>
                <a:cs typeface="Arial"/>
              </a:rPr>
              <a:t>HANA service instance in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  SAP </a:t>
            </a:r>
            <a:r>
              <a:rPr dirty="0" sz="1800" spc="-5">
                <a:latin typeface="Arial"/>
                <a:cs typeface="Arial"/>
              </a:rPr>
              <a:t>Cloud Platform trial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account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5764" y="243078"/>
            <a:ext cx="4744720" cy="60388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Using </a:t>
            </a:r>
            <a:r>
              <a:rPr dirty="0" sz="1800" b="0">
                <a:solidFill>
                  <a:srgbClr val="7E7E7E"/>
                </a:solidFill>
                <a:latin typeface="Arial"/>
                <a:cs typeface="Arial"/>
              </a:rPr>
              <a:t>the SAP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HANA Service as a</a:t>
            </a:r>
            <a:r>
              <a:rPr dirty="0" sz="1800" spc="-120" b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5" b="0">
                <a:solidFill>
                  <a:srgbClr val="7E7E7E"/>
                </a:solidFill>
                <a:latin typeface="Arial"/>
                <a:cs typeface="Arial"/>
              </a:rPr>
              <a:t>Datasource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/>
              <a:t>Hands-on/demo</a:t>
            </a:r>
          </a:p>
        </p:txBody>
      </p:sp>
      <p:sp>
        <p:nvSpPr>
          <p:cNvPr id="4" name="object 4"/>
          <p:cNvSpPr/>
          <p:nvPr/>
        </p:nvSpPr>
        <p:spPr>
          <a:xfrm>
            <a:off x="9180024" y="2057578"/>
            <a:ext cx="1149243" cy="2921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 </a:t>
            </a:r>
            <a:r>
              <a:rPr dirty="0" spc="-5"/>
              <a:t>2019 SAP SE </a:t>
            </a:r>
            <a:r>
              <a:rPr dirty="0"/>
              <a:t>or </a:t>
            </a:r>
            <a:r>
              <a:rPr dirty="0" spc="-5"/>
              <a:t>an SAP </a:t>
            </a:r>
            <a:r>
              <a:rPr dirty="0"/>
              <a:t>affiliate </a:t>
            </a:r>
            <a:r>
              <a:rPr dirty="0" spc="-5"/>
              <a:t>company. </a:t>
            </a:r>
            <a:r>
              <a:rPr dirty="0"/>
              <a:t>All rights reserved.</a:t>
            </a:r>
            <a:r>
              <a:rPr dirty="0" spc="60"/>
              <a:t> </a:t>
            </a:r>
            <a:r>
              <a:rPr dirty="0" spc="-395"/>
              <a:t>ǀ</a:t>
            </a:r>
            <a:r>
              <a:rPr dirty="0" spc="305"/>
              <a:t> </a:t>
            </a:r>
            <a:r>
              <a:rPr dirty="0" spc="-5"/>
              <a:t>PUBLIC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openSAP</dc:creator>
  <dc:title>openSAP_cp1-3_Week_2_All_Slides</dc:title>
  <dcterms:created xsi:type="dcterms:W3CDTF">2020-06-06T13:17:42Z</dcterms:created>
  <dcterms:modified xsi:type="dcterms:W3CDTF">2020-06-06T13:17:42Z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2019-05-13T00:00:00Z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2020-06-06T00:00:00Z</vt:filetime>
  </property>
</Properties>
</file>